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9148" r:id="rId6"/>
    <p:sldId id="9132" r:id="rId7"/>
    <p:sldId id="9149" r:id="rId8"/>
    <p:sldId id="9090" r:id="rId9"/>
    <p:sldId id="27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5"/>
  </p:normalViewPr>
  <p:slideViewPr>
    <p:cSldViewPr snapToGrid="0">
      <p:cViewPr varScale="1">
        <p:scale>
          <a:sx n="115" d="100"/>
          <a:sy n="115" d="100"/>
        </p:scale>
        <p:origin x="712" y="184"/>
      </p:cViewPr>
      <p:guideLst>
        <p:guide pos="3840"/>
        <p:guide orient="horz" pos="40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SVASTA / ICG Integrated Consulting Group Romania" userId="130eff12-cd95-42b6-98d1-af02b7bf1750" providerId="ADAL" clId="{83D01F35-DBDB-CF46-AA04-6E560EED56D8}"/>
    <pc:docChg chg="modSld modMainMaster">
      <pc:chgData name="Mihai SVASTA / ICG Integrated Consulting Group Romania" userId="130eff12-cd95-42b6-98d1-af02b7bf1750" providerId="ADAL" clId="{83D01F35-DBDB-CF46-AA04-6E560EED56D8}" dt="2023-02-09T11:09:20.975" v="32" actId="20577"/>
      <pc:docMkLst>
        <pc:docMk/>
      </pc:docMkLst>
      <pc:sldChg chg="modSp mod">
        <pc:chgData name="Mihai SVASTA / ICG Integrated Consulting Group Romania" userId="130eff12-cd95-42b6-98d1-af02b7bf1750" providerId="ADAL" clId="{83D01F35-DBDB-CF46-AA04-6E560EED56D8}" dt="2023-02-09T11:08:16.412" v="15" actId="20577"/>
        <pc:sldMkLst>
          <pc:docMk/>
          <pc:sldMk cId="2778608356" sldId="9132"/>
        </pc:sldMkLst>
        <pc:spChg chg="mod">
          <ac:chgData name="Mihai SVASTA / ICG Integrated Consulting Group Romania" userId="130eff12-cd95-42b6-98d1-af02b7bf1750" providerId="ADAL" clId="{83D01F35-DBDB-CF46-AA04-6E560EED56D8}" dt="2023-02-09T11:08:16.412" v="15" actId="20577"/>
          <ac:spMkLst>
            <pc:docMk/>
            <pc:sldMk cId="2778608356" sldId="9132"/>
            <ac:spMk id="17" creationId="{729B0E1D-8C00-DB72-4EF8-0E0EBF8837A8}"/>
          </ac:spMkLst>
        </pc:spChg>
        <pc:spChg chg="mod">
          <ac:chgData name="Mihai SVASTA / ICG Integrated Consulting Group Romania" userId="130eff12-cd95-42b6-98d1-af02b7bf1750" providerId="ADAL" clId="{83D01F35-DBDB-CF46-AA04-6E560EED56D8}" dt="2023-02-09T11:08:01.163" v="2" actId="20577"/>
          <ac:spMkLst>
            <pc:docMk/>
            <pc:sldMk cId="2778608356" sldId="9132"/>
            <ac:spMk id="32" creationId="{00ACE1EB-47EF-BE82-6121-00CECAF74C79}"/>
          </ac:spMkLst>
        </pc:spChg>
      </pc:sldChg>
      <pc:sldChg chg="modSp mod">
        <pc:chgData name="Mihai SVASTA / ICG Integrated Consulting Group Romania" userId="130eff12-cd95-42b6-98d1-af02b7bf1750" providerId="ADAL" clId="{83D01F35-DBDB-CF46-AA04-6E560EED56D8}" dt="2023-02-09T11:08:31.991" v="24" actId="20577"/>
        <pc:sldMkLst>
          <pc:docMk/>
          <pc:sldMk cId="4070310025" sldId="9149"/>
        </pc:sldMkLst>
        <pc:spChg chg="mod">
          <ac:chgData name="Mihai SVASTA / ICG Integrated Consulting Group Romania" userId="130eff12-cd95-42b6-98d1-af02b7bf1750" providerId="ADAL" clId="{83D01F35-DBDB-CF46-AA04-6E560EED56D8}" dt="2023-02-09T11:08:31.991" v="24" actId="20577"/>
          <ac:spMkLst>
            <pc:docMk/>
            <pc:sldMk cId="4070310025" sldId="9149"/>
            <ac:spMk id="17" creationId="{729B0E1D-8C00-DB72-4EF8-0E0EBF8837A8}"/>
          </ac:spMkLst>
        </pc:spChg>
        <pc:spChg chg="mod">
          <ac:chgData name="Mihai SVASTA / ICG Integrated Consulting Group Romania" userId="130eff12-cd95-42b6-98d1-af02b7bf1750" providerId="ADAL" clId="{83D01F35-DBDB-CF46-AA04-6E560EED56D8}" dt="2023-02-09T11:08:04.731" v="5" actId="20577"/>
          <ac:spMkLst>
            <pc:docMk/>
            <pc:sldMk cId="4070310025" sldId="9149"/>
            <ac:spMk id="32" creationId="{00ACE1EB-47EF-BE82-6121-00CECAF74C79}"/>
          </ac:spMkLst>
        </pc:spChg>
      </pc:sldChg>
      <pc:sldMasterChg chg="modSp mod modSldLayout">
        <pc:chgData name="Mihai SVASTA / ICG Integrated Consulting Group Romania" userId="130eff12-cd95-42b6-98d1-af02b7bf1750" providerId="ADAL" clId="{83D01F35-DBDB-CF46-AA04-6E560EED56D8}" dt="2023-02-09T11:09:20.975" v="32" actId="20577"/>
        <pc:sldMasterMkLst>
          <pc:docMk/>
          <pc:sldMasterMk cId="1978934470" sldId="2147483648"/>
        </pc:sldMasterMkLst>
        <pc:spChg chg="mod">
          <ac:chgData name="Mihai SVASTA / ICG Integrated Consulting Group Romania" userId="130eff12-cd95-42b6-98d1-af02b7bf1750" providerId="ADAL" clId="{83D01F35-DBDB-CF46-AA04-6E560EED56D8}" dt="2023-02-09T11:09:13.877" v="28" actId="20577"/>
          <ac:spMkLst>
            <pc:docMk/>
            <pc:sldMasterMk cId="1978934470" sldId="2147483648"/>
            <ac:spMk id="7" creationId="{4E5EB186-85A7-803F-179C-B646EB079D67}"/>
          </ac:spMkLst>
        </pc:spChg>
        <pc:sldLayoutChg chg="modSp mod">
          <pc:chgData name="Mihai SVASTA / ICG Integrated Consulting Group Romania" userId="130eff12-cd95-42b6-98d1-af02b7bf1750" providerId="ADAL" clId="{83D01F35-DBDB-CF46-AA04-6E560EED56D8}" dt="2023-02-09T11:09:20.975" v="32" actId="20577"/>
          <pc:sldLayoutMkLst>
            <pc:docMk/>
            <pc:sldMasterMk cId="1978934470" sldId="2147483648"/>
            <pc:sldLayoutMk cId="2792009656" sldId="2147483661"/>
          </pc:sldLayoutMkLst>
          <pc:spChg chg="mod">
            <ac:chgData name="Mihai SVASTA / ICG Integrated Consulting Group Romania" userId="130eff12-cd95-42b6-98d1-af02b7bf1750" providerId="ADAL" clId="{83D01F35-DBDB-CF46-AA04-6E560EED56D8}" dt="2023-02-09T11:09:20.975" v="32" actId="20577"/>
            <ac:spMkLst>
              <pc:docMk/>
              <pc:sldMasterMk cId="1978934470" sldId="2147483648"/>
              <pc:sldLayoutMk cId="2792009656" sldId="2147483661"/>
              <ac:spMk id="9" creationId="{9AEBCDA1-8FCE-9515-9784-6A8127BCDC6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6E2E101-0AA8-545C-ABBC-4725E157E5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9FD311-75F2-0F51-0C79-A4B8AEAEE7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1C3B7-584E-40A6-98DB-E9757FE92585}" type="datetimeFigureOut">
              <a:rPr lang="de-AT" smtClean="0"/>
              <a:t>09.02.23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8F5F1B-23B0-BE04-CE8E-11F5C23954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7797EE-EA37-EF88-8889-F38B8D395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9EEE3-7FAA-4A78-B092-4BD1372566C8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3194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B876F-A8FB-4CEE-8834-65034E594801}" type="datetimeFigureOut">
              <a:rPr lang="de-AT" smtClean="0"/>
              <a:t>09.02.23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1ADD-D704-4C1E-8CFB-E6AB254A2F2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297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gratedconsulting.at/datenschutz" TargetMode="External"/><Relationship Id="rId2" Type="http://schemas.openxmlformats.org/officeDocument/2006/relationships/hyperlink" Target="mailto:office@integratedconsulting.at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0A10FE76-CD87-4BE1-9C05-855D55ADCFE8}"/>
              </a:ext>
            </a:extLst>
          </p:cNvPr>
          <p:cNvSpPr/>
          <p:nvPr userDrawn="1"/>
        </p:nvSpPr>
        <p:spPr>
          <a:xfrm>
            <a:off x="152399" y="149130"/>
            <a:ext cx="6520090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CFCE82-47B6-6875-CCE3-E69BC4414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93" y="3422649"/>
            <a:ext cx="5779905" cy="23876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6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CD242F97-4233-8C08-7986-5B19328FC0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2489" y="152400"/>
            <a:ext cx="5359854" cy="6540498"/>
          </a:xfrm>
        </p:spPr>
        <p:txBody>
          <a:bodyPr/>
          <a:lstStyle>
            <a:lvl1pPr algn="r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9F37630-D168-8092-1605-1B50FC5EB431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dirty="0" err="1"/>
              <a:t>integratedconsulting.eu</a:t>
            </a:r>
            <a:endParaRPr lang="de-AT" sz="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388C576-D436-B1DE-8B48-C87C4C021A31}"/>
              </a:ext>
            </a:extLst>
          </p:cNvPr>
          <p:cNvSpPr txBox="1"/>
          <p:nvPr userDrawn="1"/>
        </p:nvSpPr>
        <p:spPr>
          <a:xfrm>
            <a:off x="4860259" y="6303407"/>
            <a:ext cx="14723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2CF1056-74F9-42F0-8499-D677E9DDBB33}" type="datetime4">
              <a:rPr lang="de-AT" sz="800" smtClean="0">
                <a:solidFill>
                  <a:schemeClr val="tx2"/>
                </a:solidFill>
              </a:rPr>
              <a:pPr algn="r"/>
              <a:t>9. Februar 2023</a:t>
            </a:fld>
            <a:endParaRPr lang="de-AT" sz="800">
              <a:solidFill>
                <a:schemeClr val="tx2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657F6C-9C96-EE3A-ECB6-D93ACAFE85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" y="329143"/>
            <a:ext cx="1697010" cy="169701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9EF1028-D521-424F-B629-94FE01E762F6}"/>
              </a:ext>
            </a:extLst>
          </p:cNvPr>
          <p:cNvSpPr/>
          <p:nvPr userDrawn="1"/>
        </p:nvSpPr>
        <p:spPr>
          <a:xfrm>
            <a:off x="10862553" y="372894"/>
            <a:ext cx="732817" cy="24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1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94315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3" pos="3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A7B7E3-402E-9416-A70A-61A6F7AE4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9395" y="0"/>
            <a:ext cx="9742605" cy="685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191B44C-0298-0161-7705-8E2A0760C1B7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2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079C2C8-53D3-433D-A08C-3D08A8CE5A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6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8F8299-9C9C-063B-1327-FCC6F78F45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690EE6-9626-F5BC-C88E-47047A794276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3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017F413-3D46-7CA1-E615-A92FFEA20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488CFE-BF05-071F-7D92-5860E56A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777" y="-365125"/>
            <a:ext cx="8804224" cy="722312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7BDF49E-C177-156F-3483-0A59EA81450C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4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FED1DB2-1A56-8948-19EC-091A78726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3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F3F36C-B8C7-D1DC-1A0B-6BEF3372E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1443" y="0"/>
            <a:ext cx="10870557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69648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F4F5AD-6AF3-2CE2-4D57-7F17E2A0805D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5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428355F-BEB6-09E4-8C7E-8AF50C819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800" b="1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45F3F8F-A7F6-88AF-DF18-90C731500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918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4CBA295-A70C-4316-163F-3D7C4480C3AB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6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AA5C23A-D50A-ADA6-B0BB-F543D3241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46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C7C5423-2450-E952-FD7E-9F1707AA5E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9" t="27148" r="22564" b="30822"/>
          <a:stretch/>
        </p:blipFill>
        <p:spPr>
          <a:xfrm>
            <a:off x="73610" y="1"/>
            <a:ext cx="12118390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76BA569-65B7-BFDC-0B07-FC34DC041A72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7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E84555-BE07-2377-8FB6-B856588BF6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5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978FEE-AE3F-2429-540D-B840C2F287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907" y="0"/>
            <a:ext cx="7970094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FBEAE9-45AB-4990-B6A7-356109C06607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8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0C20B88-CAD5-EE38-700A-4DAF20F64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8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1B2687-1385-BAB6-E43B-CB075DDCD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088" t="8317" r="10119" b="41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6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2962CFF-2B89-ED13-FFC7-8145563D0CA1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9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6E1E672-E679-CA02-81E5-C61ECB42C0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4278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38" y="702834"/>
            <a:ext cx="5560105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5C9F3C-3954-9A8F-9DFD-75F125EEA2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88" y="0"/>
            <a:ext cx="6780211" cy="685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DE768D9-BAB2-A116-0DEA-9FEB97564188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10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82148B-10BC-CBEE-B188-6D54E4E30A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1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73B422-BD7E-94B0-DB9D-28DE30D62661}"/>
              </a:ext>
            </a:extLst>
          </p:cNvPr>
          <p:cNvSpPr/>
          <p:nvPr userDrawn="1"/>
        </p:nvSpPr>
        <p:spPr>
          <a:xfrm>
            <a:off x="152399" y="149130"/>
            <a:ext cx="408093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tIns="684000" rIns="432000" rtlCol="0" anchor="t" anchorCtr="0"/>
          <a:lstStyle/>
          <a:p>
            <a:pPr marL="0" indent="0">
              <a:spcBef>
                <a:spcPts val="1200"/>
              </a:spcBef>
              <a:buNone/>
            </a:pPr>
            <a:r>
              <a:rPr lang="de-AT" sz="1300" b="1">
                <a:solidFill>
                  <a:schemeClr val="bg1">
                    <a:lumMod val="50000"/>
                  </a:schemeClr>
                </a:solidFill>
              </a:rPr>
              <a:t>Information zur Datenverarbeitung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Personenbezogene Daten (insbesondere Name, Kontaktinformation und unternehmensspezifische Informationen), die Sie uns zur Verfügung stellen oder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stellen werden, verarbeiten wir zu folgenden Zwecken:</a:t>
            </a:r>
          </a:p>
          <a:p>
            <a:pPr marL="171450" lvl="0" indent="-171450">
              <a:spcBef>
                <a:spcPts val="30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Aktive Betreuung des Kunden sowie </a:t>
            </a:r>
          </a:p>
          <a:p>
            <a:pPr marL="171450" lvl="0" indent="-17145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zum Hinweis auf die zum Kunden bestehende oder vormalige Geschäftsbeziehung (Referenzhinweis)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sowie</a:t>
            </a:r>
          </a:p>
          <a:p>
            <a:pPr marL="171450" indent="-17145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für die Zusendung von kostenlosen Newslettern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(in elektronischer Form), unserem Change-Magazin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(in elektronischer als auch in Papierform) sowie Informationsmaterial zu Veranstaltungen und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Seminaren (in Papierform).</a:t>
            </a:r>
          </a:p>
          <a:p>
            <a:pPr marL="171450" indent="-171450">
              <a:spcBef>
                <a:spcPts val="0"/>
              </a:spcBef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endParaRPr lang="de-AT" sz="9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Diese Einwilligung können Sie jederzeit und ohne Angabe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von Gründen widerrufen, indem Sie eine entsprechende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E-Mail an </a:t>
            </a: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office@integratedconsulting.at</a:t>
            </a: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 senden. Ein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Widerruf hat zur Folge, dass wir Ihre Daten ab diesem Zeitpunkt zu oben genannten Zwecken nicht mehr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verarbeiten. Nähere Informationen dazu finden Sie in </a:t>
            </a:r>
            <a:b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</a:rPr>
              <a:t>unseren Datenschutzrichtlinien unter: </a:t>
            </a:r>
            <a:r>
              <a:rPr lang="de-AT" sz="90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www.integratedconsulting.at/datensch</a:t>
            </a:r>
            <a:r>
              <a:rPr lang="de-AT" sz="900">
                <a:solidFill>
                  <a:schemeClr val="bg1">
                    <a:lumMod val="50000"/>
                  </a:schemeClr>
                </a:solidFill>
                <a:hlinkClick r:id="rId3"/>
              </a:rPr>
              <a:t>utz</a:t>
            </a:r>
            <a:r>
              <a:rPr lang="de-AT" sz="9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de-AT" sz="90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AT" sz="900">
                <a:solidFill>
                  <a:schemeClr val="bg1">
                    <a:lumMod val="50000"/>
                  </a:schemeClr>
                </a:solidFill>
              </a:rPr>
              <a:t>Bei Online-Veranstaltungen können wir die Software-Tools Zoom und/oder Microsoft Teams zur Verfügung stellen.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AEBCDA1-8FCE-9515-9784-6A8127BCDC60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CCBD3F-2742-B80A-0AD9-1515937C80F0}"/>
              </a:ext>
            </a:extLst>
          </p:cNvPr>
          <p:cNvSpPr txBox="1"/>
          <p:nvPr userDrawn="1"/>
        </p:nvSpPr>
        <p:spPr>
          <a:xfrm>
            <a:off x="5411788" y="5049553"/>
            <a:ext cx="6156325" cy="9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600">
                <a:solidFill>
                  <a:schemeClr val="tx2"/>
                </a:solidFill>
                <a:latin typeface="Arial Nova Light" panose="020B0304020202020204" pitchFamily="34" charset="0"/>
              </a:rPr>
              <a:t>integratedconsulting.at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de-DE" sz="1100" b="1">
                <a:solidFill>
                  <a:schemeClr val="tx2"/>
                </a:solidFill>
              </a:rPr>
              <a:t>T +43/316/71 89 400</a:t>
            </a:r>
          </a:p>
          <a:p>
            <a:pPr algn="ctr">
              <a:lnSpc>
                <a:spcPct val="110000"/>
              </a:lnSpc>
            </a:pPr>
            <a:r>
              <a:rPr lang="de-DE" sz="1100" b="1">
                <a:solidFill>
                  <a:schemeClr val="tx2"/>
                </a:solidFill>
              </a:rPr>
              <a:t>office@integratedconsulting.at</a:t>
            </a:r>
            <a:endParaRPr lang="de-AT" sz="1100" b="1">
              <a:solidFill>
                <a:schemeClr val="tx2"/>
              </a:solidFill>
            </a:endParaRPr>
          </a:p>
        </p:txBody>
      </p:sp>
      <p:pic>
        <p:nvPicPr>
          <p:cNvPr id="19" name="Bild 6" descr="Change.jpg">
            <a:extLst>
              <a:ext uri="{FF2B5EF4-FFF2-40B4-BE49-F238E27FC236}">
                <a16:creationId xmlns:a16="http://schemas.microsoft.com/office/drawing/2014/main" id="{FAFC434B-A4AA-7C14-E8D2-D5B7A94CB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alphaModFix/>
          </a:blip>
          <a:srcRect t="73858" r="21947" b="1772"/>
          <a:stretch/>
        </p:blipFill>
        <p:spPr>
          <a:xfrm>
            <a:off x="6524136" y="3692969"/>
            <a:ext cx="4113123" cy="44551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CD0FC23-5523-9F7F-E0FF-B234243772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83713" y="1723756"/>
            <a:ext cx="4634700" cy="23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03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73B422-BD7E-94B0-DB9D-28DE30D62661}"/>
              </a:ext>
            </a:extLst>
          </p:cNvPr>
          <p:cNvSpPr/>
          <p:nvPr userDrawn="1"/>
        </p:nvSpPr>
        <p:spPr>
          <a:xfrm>
            <a:off x="152399" y="149130"/>
            <a:ext cx="408093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B6A1F-9580-A264-E55D-AE04B138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5" y="825529"/>
            <a:ext cx="6148605" cy="5297684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670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013" indent="-285750">
              <a:defRPr/>
            </a:lvl4pPr>
            <a:lvl5pPr marL="735013" indent="-285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ED76E-CAB7-8490-D492-A60939F3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40934"/>
            <a:ext cx="3115589" cy="5382279"/>
          </a:xfrm>
        </p:spPr>
        <p:txBody>
          <a:bodyPr anchor="t" anchorCtr="0"/>
          <a:lstStyle>
            <a:lvl1pPr>
              <a:defRPr b="1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AEBCDA1-8FCE-9515-9784-6A8127BCDC60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dirty="0" err="1"/>
              <a:t>integratedconsulting.eu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79453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63380" y="377741"/>
            <a:ext cx="9063892" cy="968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de-DE" sz="2000" b="0" i="0" u="none" strike="noStrike" kern="1200" cap="all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gray">
          <a:xfrm>
            <a:off x="871027" y="1471614"/>
            <a:ext cx="5085860" cy="4899025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●"/>
              <a:tabLst/>
              <a:defRPr kumimoji="0" lang="de-DE" sz="1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4988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○"/>
              <a:tabLst/>
              <a:defRPr kumimoji="0" lang="de-DE" sz="16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15963" marR="0" indent="-1809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073150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2541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gray">
          <a:xfrm>
            <a:off x="6248403" y="1471614"/>
            <a:ext cx="5085860" cy="4899025"/>
          </a:xfrm>
          <a:prstGeom prst="rect">
            <a:avLst/>
          </a:prstGeom>
        </p:spPr>
        <p:txBody>
          <a:bodyPr>
            <a:noAutofit/>
          </a:bodyPr>
          <a:lstStyle>
            <a:lvl1pPr marL="271463" marR="0" indent="-27146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●"/>
              <a:tabLst/>
              <a:defRPr kumimoji="0" lang="de-DE" sz="18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534988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○"/>
              <a:tabLst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715963" marR="0" indent="-18097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Char char="–"/>
              <a:tabLst/>
              <a:defRPr kumimoji="0" lang="de-DE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073150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1254125" marR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-"/>
              <a:tabLst/>
              <a:defRPr kumimoji="0" lang="de-DE" sz="1100" b="0" i="0" u="none" strike="noStrike" kern="1200" cap="none" spc="5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152294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3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rkiser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B73B422-BD7E-94B0-DB9D-28DE30D62661}"/>
              </a:ext>
            </a:extLst>
          </p:cNvPr>
          <p:cNvSpPr/>
          <p:nvPr userDrawn="1"/>
        </p:nvSpPr>
        <p:spPr>
          <a:xfrm>
            <a:off x="152399" y="149130"/>
            <a:ext cx="408093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AT" b="1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8B6A1F-9580-A264-E55D-AE04B138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5" y="819179"/>
            <a:ext cx="6148605" cy="5318998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8575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6700" algn="l" defTabSz="914400" rtl="0" eaLnBrk="1" latinLnBrk="0" hangingPunct="1">
              <a:lnSpc>
                <a:spcPct val="110000"/>
              </a:lnSpc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013" indent="-285750">
              <a:defRPr/>
            </a:lvl4pPr>
            <a:lvl5pPr marL="735013" indent="-285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ED76E-CAB7-8490-D492-A60939F3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63154"/>
            <a:ext cx="3115589" cy="5375023"/>
          </a:xfrm>
        </p:spPr>
        <p:txBody>
          <a:bodyPr anchor="t" anchorCtr="0">
            <a:noAutofit/>
          </a:bodyPr>
          <a:lstStyle>
            <a:lvl1pPr>
              <a:lnSpc>
                <a:spcPct val="110000"/>
              </a:lnSpc>
              <a:defRPr sz="1300" b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AEBCDA1-8FCE-9515-9784-6A8127BCDC60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dirty="0" err="1"/>
              <a:t>integratedconsulting.eu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79200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3D6D77A-5AF4-7409-DD9B-726BB1A97F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575" y="152401"/>
            <a:ext cx="4104369" cy="654049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C43C75-5565-7B38-94FE-EC20D31F2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88" y="1301779"/>
            <a:ext cx="6148605" cy="5297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110000"/>
              </a:lnSpc>
              <a:buFontTx/>
              <a:buNone/>
              <a:defRPr lang="de-DE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5013" indent="-285750">
              <a:defRPr/>
            </a:lvl4pPr>
            <a:lvl5pPr marL="735013" indent="-285750"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9B6B3D0-209F-4DAB-8773-9C9A14E4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788" y="734585"/>
            <a:ext cx="6156325" cy="5998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76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für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10E12-E83D-AF70-F4A7-AD9615B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34585"/>
            <a:ext cx="10982211" cy="59982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06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54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24766-0C20-91D7-C78E-95B7E1E7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734662"/>
            <a:ext cx="10772775" cy="91577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B7013A-C400-4908-A94C-DF4784A4F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613" y="1713935"/>
            <a:ext cx="5295169" cy="4345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AC7D95-633C-978F-4E32-3098D2269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866" y="1713935"/>
            <a:ext cx="5321247" cy="4345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08000" tIns="108000" rIns="108000" bIns="10800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76584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3643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680" y="709184"/>
            <a:ext cx="5899570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F77DDC-D702-44F5-4E1F-C8C854751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819" y="0"/>
            <a:ext cx="6960933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278E3B-568B-FB59-8A09-8C2D9F5DE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8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988675E-ABF1-5172-D62A-32E57435343B}"/>
              </a:ext>
            </a:extLst>
          </p:cNvPr>
          <p:cNvSpPr/>
          <p:nvPr userDrawn="1"/>
        </p:nvSpPr>
        <p:spPr>
          <a:xfrm>
            <a:off x="152398" y="136430"/>
            <a:ext cx="11887204" cy="655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b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F1CD52-56FC-4BDB-0843-1842CB5898A8}"/>
              </a:ext>
            </a:extLst>
          </p:cNvPr>
          <p:cNvSpPr txBox="1"/>
          <p:nvPr userDrawn="1"/>
        </p:nvSpPr>
        <p:spPr>
          <a:xfrm>
            <a:off x="906060" y="700941"/>
            <a:ext cx="641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/>
              <a:t>1 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64422D4-2029-597A-89B4-E0346BDE7104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/>
              <a:t>integratedconsulting.at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2F2C7F5-612D-E781-37F6-F1B6AF02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924" y="709184"/>
            <a:ext cx="5394325" cy="1184929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000" b="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F77DDC-D702-44F5-4E1F-C8C854751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819" y="0"/>
            <a:ext cx="6960933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278E3B-568B-FB59-8A09-8C2D9F5DE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412245" y="714476"/>
            <a:ext cx="534286" cy="4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03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E5EB186-85A7-803F-179C-B646EB079D67}"/>
              </a:ext>
            </a:extLst>
          </p:cNvPr>
          <p:cNvSpPr txBox="1">
            <a:spLocks/>
          </p:cNvSpPr>
          <p:nvPr userDrawn="1"/>
        </p:nvSpPr>
        <p:spPr>
          <a:xfrm>
            <a:off x="486960" y="63034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lang="de-AT" sz="8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800" dirty="0" err="1"/>
              <a:t>integratedconsulting.eu</a:t>
            </a:r>
            <a:endParaRPr lang="de-AT" sz="800" dirty="0"/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F74A85E-D1C1-B6BA-ABC2-04215C7098C2}"/>
              </a:ext>
            </a:extLst>
          </p:cNvPr>
          <p:cNvSpPr txBox="1">
            <a:spLocks/>
          </p:cNvSpPr>
          <p:nvPr userDrawn="1"/>
        </p:nvSpPr>
        <p:spPr>
          <a:xfrm>
            <a:off x="8896932" y="43158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Seite </a:t>
            </a:r>
            <a:fld id="{A8183190-6660-4F9D-9A95-AA37C45D80CB}" type="slidenum">
              <a:rPr lang="de-AT" b="1" smtClean="0"/>
              <a:pPr/>
              <a:t>‹#›</a:t>
            </a:fld>
            <a:endParaRPr lang="de-AT" b="1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6771FA-3920-AAD7-BF77-A91AE7F3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02" y="740935"/>
            <a:ext cx="3115589" cy="537502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7D1C10B4-8BC5-776C-1740-B53341F02E87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00675" y="816411"/>
            <a:ext cx="6167438" cy="53750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2"/>
            <a:endParaRPr lang="de-DE"/>
          </a:p>
          <a:p>
            <a:pPr lvl="2"/>
            <a:endParaRPr lang="de-DE"/>
          </a:p>
          <a:p>
            <a:pPr lvl="2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473801-0FF1-9740-E39C-054ADDD21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2" b="63135"/>
          <a:stretch/>
        </p:blipFill>
        <p:spPr>
          <a:xfrm>
            <a:off x="10873022" y="343929"/>
            <a:ext cx="273423" cy="2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4" r:id="rId4"/>
    <p:sldLayoutId id="2147483660" r:id="rId5"/>
    <p:sldLayoutId id="2147483671" r:id="rId6"/>
    <p:sldLayoutId id="2147483653" r:id="rId7"/>
    <p:sldLayoutId id="2147483673" r:id="rId8"/>
    <p:sldLayoutId id="2147483651" r:id="rId9"/>
    <p:sldLayoutId id="2147483664" r:id="rId10"/>
    <p:sldLayoutId id="2147483663" r:id="rId11"/>
    <p:sldLayoutId id="2147483662" r:id="rId12"/>
    <p:sldLayoutId id="2147483665" r:id="rId13"/>
    <p:sldLayoutId id="2147483668" r:id="rId14"/>
    <p:sldLayoutId id="2147483667" r:id="rId15"/>
    <p:sldLayoutId id="2147483666" r:id="rId16"/>
    <p:sldLayoutId id="2147483670" r:id="rId17"/>
    <p:sldLayoutId id="2147483669" r:id="rId18"/>
    <p:sldLayoutId id="2147483672" r:id="rId19"/>
    <p:sldLayoutId id="2147483675" r:id="rId20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●"/>
        <a:tabLst>
          <a:tab pos="4127500" algn="r"/>
        </a:tabLst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110000"/>
        </a:lnSpc>
        <a:spcBef>
          <a:spcPts val="300"/>
        </a:spcBef>
        <a:buFont typeface="Courier New" panose="02070309020205020404" pitchFamily="49" charset="0"/>
        <a:buChar char="o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67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 userDrawn="1">
          <p15:clr>
            <a:srgbClr val="F26B43"/>
          </p15:clr>
        </p15:guide>
        <p15:guide id="4" pos="3409" userDrawn="1">
          <p15:clr>
            <a:srgbClr val="F26B43"/>
          </p15:clr>
        </p15:guide>
        <p15:guide id="8" orient="horz" pos="536" userDrawn="1">
          <p15:clr>
            <a:srgbClr val="F26B43"/>
          </p15:clr>
        </p15:guide>
        <p15:guide id="9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R9vM8tOvrYI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3B3938D-5747-FE70-5D1D-4EE7D9CD8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AT" sz="3200" dirty="0"/>
            </a:br>
            <a:r>
              <a:rPr lang="de-AT" sz="3200" b="1" dirty="0"/>
              <a:t>Digital Transformation</a:t>
            </a:r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A4D1E04D-545D-B88D-A20D-CCB958DDE6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44" r="9644"/>
          <a:stretch/>
        </p:blipFill>
        <p:spPr>
          <a:xfrm>
            <a:off x="6672263" y="152400"/>
            <a:ext cx="53594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B5E4D-CEF1-D5B2-963B-410304FC0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07" y="3205620"/>
            <a:ext cx="4219459" cy="29701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F63D8A-AF5B-7FCF-5540-EBA3161D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Transformation</a:t>
            </a:r>
            <a:r>
              <a:rPr lang="de-DE" b="1" cap="none" dirty="0">
                <a:solidFill>
                  <a:schemeClr val="tx1"/>
                </a:solidFill>
              </a:rPr>
              <a:t> </a:t>
            </a:r>
            <a:r>
              <a:rPr lang="de-DE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 </a:t>
            </a:r>
            <a:r>
              <a:rPr lang="en-US" cap="none" dirty="0">
                <a:solidFill>
                  <a:srgbClr val="009E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US" sz="2000" b="1" dirty="0">
                <a:solidFill>
                  <a:srgbClr val="009EE3"/>
                </a:solidFill>
              </a:rPr>
              <a:t>1   </a:t>
            </a:r>
            <a:endParaRPr lang="de-DE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8C30E6A-2937-29D4-5813-3847992EC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9512" r="5579"/>
          <a:stretch/>
        </p:blipFill>
        <p:spPr bwMode="auto">
          <a:xfrm>
            <a:off x="629589" y="3025646"/>
            <a:ext cx="244860" cy="2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729B0E1D-8C00-DB72-4EF8-0E0EBF8837A8}"/>
              </a:ext>
            </a:extLst>
          </p:cNvPr>
          <p:cNvSpPr txBox="1">
            <a:spLocks/>
          </p:cNvSpPr>
          <p:nvPr/>
        </p:nvSpPr>
        <p:spPr>
          <a:xfrm>
            <a:off x="550863" y="1560513"/>
            <a:ext cx="6148605" cy="4562902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●"/>
              <a:tabLst>
                <a:tab pos="4127500" algn="r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 /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Welcome, 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Goals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Agenda</a:t>
            </a: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009EE3"/>
                </a:solidFill>
                <a:latin typeface="Arial" panose="020B0604020202020204"/>
              </a:rPr>
              <a:t>02 /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	Check-in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questions</a:t>
            </a:r>
            <a:endParaRPr lang="de-AT" dirty="0">
              <a:solidFill>
                <a:prstClr val="black"/>
              </a:solidFill>
              <a:latin typeface="Arial" panose="020B0604020202020204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03 /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VUCA &amp;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Digitisation</a:t>
            </a: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009EE3"/>
                </a:solidFill>
                <a:latin typeface="Arial" panose="020B0604020202020204"/>
              </a:rPr>
              <a:t>04 /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	</a:t>
            </a:r>
            <a:r>
              <a:rPr lang="ro-RO" sz="1100" b="0" kern="1200" spc="0" baseline="0" noProof="0" dirty="0" err="1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Future</a:t>
            </a:r>
            <a:r>
              <a:rPr lang="ro-RO" sz="1100" b="0" kern="1200" spc="0" baseline="0" noProof="0" dirty="0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 </a:t>
            </a:r>
            <a:r>
              <a:rPr lang="ro-RO" sz="1100" b="0" kern="1200" spc="0" baseline="0" noProof="0" dirty="0" err="1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Oriented</a:t>
            </a:r>
            <a:r>
              <a:rPr lang="ro-RO" sz="1100" b="0" kern="1200" spc="0" baseline="0" noProof="0" dirty="0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 </a:t>
            </a:r>
            <a:r>
              <a:rPr lang="ro-RO" sz="1100" b="0" kern="1200" spc="0" baseline="0" noProof="0" dirty="0" err="1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Organisations</a:t>
            </a:r>
            <a:r>
              <a:rPr lang="ro-RO" sz="1100" b="0" kern="1200" spc="0" baseline="0" noProof="0" dirty="0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: </a:t>
            </a:r>
            <a:r>
              <a:rPr lang="ro-RO" sz="1100" b="0" kern="1200" spc="0" baseline="0" noProof="0" dirty="0" err="1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Responsive</a:t>
            </a:r>
            <a:r>
              <a:rPr lang="ro-RO" sz="1100" b="0" kern="1200" spc="0" baseline="0" noProof="0" dirty="0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 </a:t>
            </a:r>
            <a:r>
              <a:rPr lang="ro-RO" sz="1100" b="0" kern="1200" spc="0" baseline="0" noProof="0" dirty="0" err="1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Organisations</a:t>
            </a:r>
            <a:r>
              <a:rPr lang="ro-RO" sz="1100" b="0" kern="1200" spc="0" baseline="0" noProof="0" dirty="0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, </a:t>
            </a:r>
            <a:r>
              <a:rPr lang="ro-RO" sz="1100" b="0" kern="1200" spc="0" baseline="0" noProof="0" dirty="0" err="1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Exponential</a:t>
            </a:r>
            <a:r>
              <a:rPr lang="ro-RO" sz="1100" b="0" kern="1200" spc="0" baseline="0" noProof="0" dirty="0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 </a:t>
            </a:r>
            <a:r>
              <a:rPr lang="ro-RO" sz="1100" b="0" kern="1200" spc="0" baseline="0" noProof="0" dirty="0" err="1">
                <a:solidFill>
                  <a:schemeClr val="tx1"/>
                </a:solidFill>
                <a:latin typeface="Aktiv Grotesk Corp" panose="020B0304020202020204" pitchFamily="34" charset="0"/>
                <a:ea typeface="+mn-ea"/>
                <a:cs typeface="+mn-cs"/>
              </a:rPr>
              <a:t>Organisations</a:t>
            </a:r>
            <a:endParaRPr lang="de-AT" dirty="0">
              <a:solidFill>
                <a:prstClr val="black"/>
              </a:solidFill>
              <a:latin typeface="Arial" panose="020B0604020202020204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05 /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Digital Transformation</a:t>
            </a:r>
          </a:p>
          <a:p>
            <a:pPr marL="360363" marR="0" lvl="0" indent="-360363" algn="l" defTabSz="914400" rtl="0" eaLnBrk="1" fontAlgn="auto" latinLnBrk="0" hangingPunct="1"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i="1" dirty="0">
                <a:solidFill>
                  <a:prstClr val="black"/>
                </a:solidFill>
                <a:latin typeface="Arial" panose="020B0604020202020204"/>
              </a:rPr>
              <a:t>	Break</a:t>
            </a:r>
          </a:p>
          <a:p>
            <a:pPr marL="360363" marR="0" lvl="0" indent="-3603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06 /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my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company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ready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Digital Transformation?</a:t>
            </a:r>
          </a:p>
          <a:p>
            <a:pPr marL="360363" marR="0" lvl="0" indent="-360363" algn="l" defTabSz="914400" rtl="0" eaLnBrk="1" fontAlgn="auto" latinLnBrk="0" hangingPunct="1"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i="1" dirty="0">
                <a:solidFill>
                  <a:prstClr val="black"/>
                </a:solidFill>
                <a:latin typeface="Arial" panose="020B0604020202020204"/>
              </a:rPr>
              <a:t>Lunch-Break</a:t>
            </a:r>
            <a:endParaRPr kumimoji="0" lang="de-D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07 /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Case Study Work: a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successful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 digital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transformation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made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by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 a global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company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	</a:t>
            </a:r>
            <a: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Break</a:t>
            </a:r>
          </a:p>
          <a:p>
            <a:pPr marL="0" indent="0">
              <a:spcBef>
                <a:spcPts val="300"/>
              </a:spcBef>
              <a:buClr>
                <a:prstClr val="black"/>
              </a:buClr>
              <a:buSzPct val="75000"/>
              <a:buNone/>
              <a:tabLst/>
              <a:defRPr/>
            </a:pPr>
            <a:r>
              <a:rPr lang="de-DE" dirty="0">
                <a:solidFill>
                  <a:srgbClr val="009EE3"/>
                </a:solidFill>
                <a:latin typeface="Arial" panose="020B0604020202020204"/>
              </a:rPr>
              <a:t>08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  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Case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Study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Debrief</a:t>
            </a:r>
            <a:endParaRPr lang="ro-RO" dirty="0">
              <a:solidFill>
                <a:prstClr val="black"/>
              </a:solidFill>
              <a:latin typeface="Arial" panose="020B0604020202020204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009EE3"/>
                </a:solidFill>
                <a:latin typeface="Arial" panose="020B0604020202020204"/>
              </a:rPr>
              <a:t>09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Main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Learnings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from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/>
              </a:rPr>
              <a:t>the</a:t>
            </a: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 Case Study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 /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Feedback &amp; Closing</a:t>
            </a: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AT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0DA1B58-6AF2-4E73-668B-2BDA31477935}"/>
              </a:ext>
            </a:extLst>
          </p:cNvPr>
          <p:cNvCxnSpPr/>
          <p:nvPr/>
        </p:nvCxnSpPr>
        <p:spPr>
          <a:xfrm>
            <a:off x="619256" y="2943225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4AFFDA7-2B58-37F0-26EF-5DEFAD9F6BBD}"/>
              </a:ext>
            </a:extLst>
          </p:cNvPr>
          <p:cNvCxnSpPr/>
          <p:nvPr/>
        </p:nvCxnSpPr>
        <p:spPr>
          <a:xfrm>
            <a:off x="619256" y="3352800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173D0BF-58BF-26A1-2602-0EADB82E9A73}"/>
              </a:ext>
            </a:extLst>
          </p:cNvPr>
          <p:cNvCxnSpPr/>
          <p:nvPr/>
        </p:nvCxnSpPr>
        <p:spPr>
          <a:xfrm>
            <a:off x="619256" y="3775710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82D4BAE-EB4C-A920-BF75-D75020841CB8}"/>
              </a:ext>
            </a:extLst>
          </p:cNvPr>
          <p:cNvCxnSpPr/>
          <p:nvPr/>
        </p:nvCxnSpPr>
        <p:spPr>
          <a:xfrm>
            <a:off x="619256" y="4179570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0631F1E-9A6A-0FF9-49D3-A26263D91027}"/>
              </a:ext>
            </a:extLst>
          </p:cNvPr>
          <p:cNvCxnSpPr/>
          <p:nvPr/>
        </p:nvCxnSpPr>
        <p:spPr>
          <a:xfrm>
            <a:off x="661832" y="5016283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2681B62B-A686-29EC-E4DD-A7E19DF8CC86}"/>
              </a:ext>
            </a:extLst>
          </p:cNvPr>
          <p:cNvCxnSpPr/>
          <p:nvPr/>
        </p:nvCxnSpPr>
        <p:spPr>
          <a:xfrm>
            <a:off x="648865" y="4599787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D97A7CAD-CBDF-CBC1-2C0E-0AFFF5A3B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9512" r="5579"/>
          <a:stretch/>
        </p:blipFill>
        <p:spPr bwMode="auto">
          <a:xfrm>
            <a:off x="608744" y="4659265"/>
            <a:ext cx="244860" cy="2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5">
            <a:extLst>
              <a:ext uri="{FF2B5EF4-FFF2-40B4-BE49-F238E27FC236}">
                <a16:creationId xmlns:a16="http://schemas.microsoft.com/office/drawing/2014/main" id="{0259BA29-019C-024C-4FAB-B0981B97E7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153" y="3875183"/>
            <a:ext cx="375732" cy="306579"/>
            <a:chOff x="2833" y="1926"/>
            <a:chExt cx="1304" cy="1064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A429C022-3D5A-989D-D75A-F2B72628BA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3" y="1926"/>
              <a:ext cx="1304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209332A3-1EF1-74E9-A2A7-466991466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9" y="2095"/>
              <a:ext cx="169" cy="655"/>
            </a:xfrm>
            <a:custGeom>
              <a:avLst/>
              <a:gdLst>
                <a:gd name="T0" fmla="*/ 141 w 169"/>
                <a:gd name="T1" fmla="*/ 149 h 655"/>
                <a:gd name="T2" fmla="*/ 121 w 169"/>
                <a:gd name="T3" fmla="*/ 223 h 655"/>
                <a:gd name="T4" fmla="*/ 103 w 169"/>
                <a:gd name="T5" fmla="*/ 233 h 655"/>
                <a:gd name="T6" fmla="*/ 98 w 169"/>
                <a:gd name="T7" fmla="*/ 157 h 655"/>
                <a:gd name="T8" fmla="*/ 87 w 169"/>
                <a:gd name="T9" fmla="*/ 85 h 655"/>
                <a:gd name="T10" fmla="*/ 83 w 169"/>
                <a:gd name="T11" fmla="*/ 34 h 655"/>
                <a:gd name="T12" fmla="*/ 72 w 169"/>
                <a:gd name="T13" fmla="*/ 26 h 655"/>
                <a:gd name="T14" fmla="*/ 59 w 169"/>
                <a:gd name="T15" fmla="*/ 34 h 655"/>
                <a:gd name="T16" fmla="*/ 61 w 169"/>
                <a:gd name="T17" fmla="*/ 88 h 655"/>
                <a:gd name="T18" fmla="*/ 72 w 169"/>
                <a:gd name="T19" fmla="*/ 161 h 655"/>
                <a:gd name="T20" fmla="*/ 77 w 169"/>
                <a:gd name="T21" fmla="*/ 237 h 655"/>
                <a:gd name="T22" fmla="*/ 53 w 169"/>
                <a:gd name="T23" fmla="*/ 229 h 655"/>
                <a:gd name="T24" fmla="*/ 27 w 169"/>
                <a:gd name="T25" fmla="*/ 163 h 655"/>
                <a:gd name="T26" fmla="*/ 31 w 169"/>
                <a:gd name="T27" fmla="*/ 39 h 655"/>
                <a:gd name="T28" fmla="*/ 23 w 169"/>
                <a:gd name="T29" fmla="*/ 28 h 655"/>
                <a:gd name="T30" fmla="*/ 9 w 169"/>
                <a:gd name="T31" fmla="*/ 30 h 655"/>
                <a:gd name="T32" fmla="*/ 2 w 169"/>
                <a:gd name="T33" fmla="*/ 81 h 655"/>
                <a:gd name="T34" fmla="*/ 9 w 169"/>
                <a:gd name="T35" fmla="*/ 212 h 655"/>
                <a:gd name="T36" fmla="*/ 39 w 169"/>
                <a:gd name="T37" fmla="*/ 252 h 655"/>
                <a:gd name="T38" fmla="*/ 41 w 169"/>
                <a:gd name="T39" fmla="*/ 295 h 655"/>
                <a:gd name="T40" fmla="*/ 43 w 169"/>
                <a:gd name="T41" fmla="*/ 410 h 655"/>
                <a:gd name="T42" fmla="*/ 44 w 169"/>
                <a:gd name="T43" fmla="*/ 478 h 655"/>
                <a:gd name="T44" fmla="*/ 36 w 169"/>
                <a:gd name="T45" fmla="*/ 565 h 655"/>
                <a:gd name="T46" fmla="*/ 53 w 169"/>
                <a:gd name="T47" fmla="*/ 639 h 655"/>
                <a:gd name="T48" fmla="*/ 70 w 169"/>
                <a:gd name="T49" fmla="*/ 651 h 655"/>
                <a:gd name="T50" fmla="*/ 94 w 169"/>
                <a:gd name="T51" fmla="*/ 655 h 655"/>
                <a:gd name="T52" fmla="*/ 116 w 169"/>
                <a:gd name="T53" fmla="*/ 654 h 655"/>
                <a:gd name="T54" fmla="*/ 123 w 169"/>
                <a:gd name="T55" fmla="*/ 647 h 655"/>
                <a:gd name="T56" fmla="*/ 141 w 169"/>
                <a:gd name="T57" fmla="*/ 510 h 655"/>
                <a:gd name="T58" fmla="*/ 137 w 169"/>
                <a:gd name="T59" fmla="*/ 435 h 655"/>
                <a:gd name="T60" fmla="*/ 129 w 169"/>
                <a:gd name="T61" fmla="*/ 367 h 655"/>
                <a:gd name="T62" fmla="*/ 121 w 169"/>
                <a:gd name="T63" fmla="*/ 284 h 655"/>
                <a:gd name="T64" fmla="*/ 120 w 169"/>
                <a:gd name="T65" fmla="*/ 257 h 655"/>
                <a:gd name="T66" fmla="*/ 128 w 169"/>
                <a:gd name="T67" fmla="*/ 252 h 655"/>
                <a:gd name="T68" fmla="*/ 148 w 169"/>
                <a:gd name="T69" fmla="*/ 235 h 655"/>
                <a:gd name="T70" fmla="*/ 166 w 169"/>
                <a:gd name="T71" fmla="*/ 107 h 655"/>
                <a:gd name="T72" fmla="*/ 150 w 169"/>
                <a:gd name="T73" fmla="*/ 7 h 655"/>
                <a:gd name="T74" fmla="*/ 136 w 169"/>
                <a:gd name="T75" fmla="*/ 0 h 655"/>
                <a:gd name="T76" fmla="*/ 125 w 169"/>
                <a:gd name="T77" fmla="*/ 9 h 655"/>
                <a:gd name="T78" fmla="*/ 100 w 169"/>
                <a:gd name="T79" fmla="*/ 628 h 655"/>
                <a:gd name="T80" fmla="*/ 77 w 169"/>
                <a:gd name="T81" fmla="*/ 624 h 655"/>
                <a:gd name="T82" fmla="*/ 64 w 169"/>
                <a:gd name="T83" fmla="*/ 586 h 655"/>
                <a:gd name="T84" fmla="*/ 72 w 169"/>
                <a:gd name="T85" fmla="*/ 501 h 655"/>
                <a:gd name="T86" fmla="*/ 70 w 169"/>
                <a:gd name="T87" fmla="*/ 432 h 655"/>
                <a:gd name="T88" fmla="*/ 66 w 169"/>
                <a:gd name="T89" fmla="*/ 334 h 655"/>
                <a:gd name="T90" fmla="*/ 77 w 169"/>
                <a:gd name="T91" fmla="*/ 263 h 655"/>
                <a:gd name="T92" fmla="*/ 81 w 169"/>
                <a:gd name="T93" fmla="*/ 263 h 655"/>
                <a:gd name="T94" fmla="*/ 86 w 169"/>
                <a:gd name="T95" fmla="*/ 267 h 655"/>
                <a:gd name="T96" fmla="*/ 90 w 169"/>
                <a:gd name="T97" fmla="*/ 267 h 655"/>
                <a:gd name="T98" fmla="*/ 93 w 169"/>
                <a:gd name="T99" fmla="*/ 267 h 655"/>
                <a:gd name="T100" fmla="*/ 93 w 169"/>
                <a:gd name="T101" fmla="*/ 267 h 655"/>
                <a:gd name="T102" fmla="*/ 99 w 169"/>
                <a:gd name="T103" fmla="*/ 345 h 655"/>
                <a:gd name="T104" fmla="*/ 112 w 169"/>
                <a:gd name="T105" fmla="*/ 465 h 655"/>
                <a:gd name="T106" fmla="*/ 115 w 169"/>
                <a:gd name="T107" fmla="*/ 516 h 655"/>
                <a:gd name="T108" fmla="*/ 112 w 169"/>
                <a:gd name="T109" fmla="*/ 58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655">
                  <a:moveTo>
                    <a:pt x="132" y="66"/>
                  </a:moveTo>
                  <a:lnTo>
                    <a:pt x="138" y="106"/>
                  </a:lnTo>
                  <a:lnTo>
                    <a:pt x="141" y="149"/>
                  </a:lnTo>
                  <a:lnTo>
                    <a:pt x="138" y="187"/>
                  </a:lnTo>
                  <a:lnTo>
                    <a:pt x="127" y="218"/>
                  </a:lnTo>
                  <a:lnTo>
                    <a:pt x="121" y="223"/>
                  </a:lnTo>
                  <a:lnTo>
                    <a:pt x="116" y="227"/>
                  </a:lnTo>
                  <a:lnTo>
                    <a:pt x="110" y="231"/>
                  </a:lnTo>
                  <a:lnTo>
                    <a:pt x="103" y="233"/>
                  </a:lnTo>
                  <a:lnTo>
                    <a:pt x="103" y="208"/>
                  </a:lnTo>
                  <a:lnTo>
                    <a:pt x="100" y="182"/>
                  </a:lnTo>
                  <a:lnTo>
                    <a:pt x="98" y="157"/>
                  </a:lnTo>
                  <a:lnTo>
                    <a:pt x="94" y="132"/>
                  </a:lnTo>
                  <a:lnTo>
                    <a:pt x="91" y="109"/>
                  </a:lnTo>
                  <a:lnTo>
                    <a:pt x="87" y="85"/>
                  </a:lnTo>
                  <a:lnTo>
                    <a:pt x="86" y="62"/>
                  </a:lnTo>
                  <a:lnTo>
                    <a:pt x="85" y="39"/>
                  </a:lnTo>
                  <a:lnTo>
                    <a:pt x="83" y="34"/>
                  </a:lnTo>
                  <a:lnTo>
                    <a:pt x="81" y="30"/>
                  </a:lnTo>
                  <a:lnTo>
                    <a:pt x="77" y="28"/>
                  </a:lnTo>
                  <a:lnTo>
                    <a:pt x="72" y="26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7" y="39"/>
                  </a:lnTo>
                  <a:lnTo>
                    <a:pt x="59" y="64"/>
                  </a:lnTo>
                  <a:lnTo>
                    <a:pt x="61" y="88"/>
                  </a:lnTo>
                  <a:lnTo>
                    <a:pt x="64" y="113"/>
                  </a:lnTo>
                  <a:lnTo>
                    <a:pt x="68" y="136"/>
                  </a:lnTo>
                  <a:lnTo>
                    <a:pt x="72" y="161"/>
                  </a:lnTo>
                  <a:lnTo>
                    <a:pt x="74" y="187"/>
                  </a:lnTo>
                  <a:lnTo>
                    <a:pt x="76" y="212"/>
                  </a:lnTo>
                  <a:lnTo>
                    <a:pt x="77" y="237"/>
                  </a:lnTo>
                  <a:lnTo>
                    <a:pt x="68" y="236"/>
                  </a:lnTo>
                  <a:lnTo>
                    <a:pt x="61" y="233"/>
                  </a:lnTo>
                  <a:lnTo>
                    <a:pt x="53" y="229"/>
                  </a:lnTo>
                  <a:lnTo>
                    <a:pt x="48" y="225"/>
                  </a:lnTo>
                  <a:lnTo>
                    <a:pt x="34" y="199"/>
                  </a:lnTo>
                  <a:lnTo>
                    <a:pt x="27" y="163"/>
                  </a:lnTo>
                  <a:lnTo>
                    <a:pt x="27" y="122"/>
                  </a:lnTo>
                  <a:lnTo>
                    <a:pt x="30" y="83"/>
                  </a:lnTo>
                  <a:lnTo>
                    <a:pt x="31" y="39"/>
                  </a:lnTo>
                  <a:lnTo>
                    <a:pt x="31" y="34"/>
                  </a:lnTo>
                  <a:lnTo>
                    <a:pt x="28" y="30"/>
                  </a:lnTo>
                  <a:lnTo>
                    <a:pt x="23" y="28"/>
                  </a:lnTo>
                  <a:lnTo>
                    <a:pt x="18" y="26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6" y="34"/>
                  </a:lnTo>
                  <a:lnTo>
                    <a:pt x="5" y="39"/>
                  </a:lnTo>
                  <a:lnTo>
                    <a:pt x="2" y="81"/>
                  </a:lnTo>
                  <a:lnTo>
                    <a:pt x="0" y="126"/>
                  </a:lnTo>
                  <a:lnTo>
                    <a:pt x="1" y="170"/>
                  </a:lnTo>
                  <a:lnTo>
                    <a:pt x="9" y="212"/>
                  </a:lnTo>
                  <a:lnTo>
                    <a:pt x="28" y="244"/>
                  </a:lnTo>
                  <a:lnTo>
                    <a:pt x="34" y="248"/>
                  </a:lnTo>
                  <a:lnTo>
                    <a:pt x="39" y="252"/>
                  </a:lnTo>
                  <a:lnTo>
                    <a:pt x="43" y="256"/>
                  </a:lnTo>
                  <a:lnTo>
                    <a:pt x="48" y="258"/>
                  </a:lnTo>
                  <a:lnTo>
                    <a:pt x="41" y="295"/>
                  </a:lnTo>
                  <a:lnTo>
                    <a:pt x="40" y="333"/>
                  </a:lnTo>
                  <a:lnTo>
                    <a:pt x="40" y="371"/>
                  </a:lnTo>
                  <a:lnTo>
                    <a:pt x="43" y="410"/>
                  </a:lnTo>
                  <a:lnTo>
                    <a:pt x="44" y="434"/>
                  </a:lnTo>
                  <a:lnTo>
                    <a:pt x="44" y="456"/>
                  </a:lnTo>
                  <a:lnTo>
                    <a:pt x="44" y="478"/>
                  </a:lnTo>
                  <a:lnTo>
                    <a:pt x="44" y="499"/>
                  </a:lnTo>
                  <a:lnTo>
                    <a:pt x="40" y="535"/>
                  </a:lnTo>
                  <a:lnTo>
                    <a:pt x="36" y="565"/>
                  </a:lnTo>
                  <a:lnTo>
                    <a:pt x="36" y="594"/>
                  </a:lnTo>
                  <a:lnTo>
                    <a:pt x="40" y="619"/>
                  </a:lnTo>
                  <a:lnTo>
                    <a:pt x="53" y="639"/>
                  </a:lnTo>
                  <a:lnTo>
                    <a:pt x="59" y="643"/>
                  </a:lnTo>
                  <a:lnTo>
                    <a:pt x="64" y="647"/>
                  </a:lnTo>
                  <a:lnTo>
                    <a:pt x="70" y="651"/>
                  </a:lnTo>
                  <a:lnTo>
                    <a:pt x="78" y="653"/>
                  </a:lnTo>
                  <a:lnTo>
                    <a:pt x="86" y="654"/>
                  </a:lnTo>
                  <a:lnTo>
                    <a:pt x="94" y="655"/>
                  </a:lnTo>
                  <a:lnTo>
                    <a:pt x="103" y="655"/>
                  </a:lnTo>
                  <a:lnTo>
                    <a:pt x="112" y="654"/>
                  </a:lnTo>
                  <a:lnTo>
                    <a:pt x="116" y="654"/>
                  </a:lnTo>
                  <a:lnTo>
                    <a:pt x="119" y="653"/>
                  </a:lnTo>
                  <a:lnTo>
                    <a:pt x="121" y="650"/>
                  </a:lnTo>
                  <a:lnTo>
                    <a:pt x="123" y="647"/>
                  </a:lnTo>
                  <a:lnTo>
                    <a:pt x="136" y="607"/>
                  </a:lnTo>
                  <a:lnTo>
                    <a:pt x="141" y="558"/>
                  </a:lnTo>
                  <a:lnTo>
                    <a:pt x="141" y="510"/>
                  </a:lnTo>
                  <a:lnTo>
                    <a:pt x="140" y="464"/>
                  </a:lnTo>
                  <a:lnTo>
                    <a:pt x="138" y="448"/>
                  </a:lnTo>
                  <a:lnTo>
                    <a:pt x="137" y="435"/>
                  </a:lnTo>
                  <a:lnTo>
                    <a:pt x="135" y="408"/>
                  </a:lnTo>
                  <a:lnTo>
                    <a:pt x="131" y="380"/>
                  </a:lnTo>
                  <a:lnTo>
                    <a:pt x="129" y="367"/>
                  </a:lnTo>
                  <a:lnTo>
                    <a:pt x="127" y="339"/>
                  </a:lnTo>
                  <a:lnTo>
                    <a:pt x="123" y="312"/>
                  </a:lnTo>
                  <a:lnTo>
                    <a:pt x="121" y="284"/>
                  </a:lnTo>
                  <a:lnTo>
                    <a:pt x="120" y="258"/>
                  </a:lnTo>
                  <a:lnTo>
                    <a:pt x="120" y="258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0" y="256"/>
                  </a:lnTo>
                  <a:lnTo>
                    <a:pt x="128" y="252"/>
                  </a:lnTo>
                  <a:lnTo>
                    <a:pt x="135" y="246"/>
                  </a:lnTo>
                  <a:lnTo>
                    <a:pt x="141" y="241"/>
                  </a:lnTo>
                  <a:lnTo>
                    <a:pt x="148" y="235"/>
                  </a:lnTo>
                  <a:lnTo>
                    <a:pt x="165" y="199"/>
                  </a:lnTo>
                  <a:lnTo>
                    <a:pt x="169" y="155"/>
                  </a:lnTo>
                  <a:lnTo>
                    <a:pt x="166" y="107"/>
                  </a:lnTo>
                  <a:lnTo>
                    <a:pt x="158" y="62"/>
                  </a:lnTo>
                  <a:lnTo>
                    <a:pt x="152" y="12"/>
                  </a:lnTo>
                  <a:lnTo>
                    <a:pt x="150" y="7"/>
                  </a:lnTo>
                  <a:lnTo>
                    <a:pt x="146" y="3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1" y="1"/>
                  </a:lnTo>
                  <a:lnTo>
                    <a:pt x="128" y="4"/>
                  </a:lnTo>
                  <a:lnTo>
                    <a:pt x="125" y="9"/>
                  </a:lnTo>
                  <a:lnTo>
                    <a:pt x="124" y="14"/>
                  </a:lnTo>
                  <a:lnTo>
                    <a:pt x="132" y="66"/>
                  </a:lnTo>
                  <a:close/>
                  <a:moveTo>
                    <a:pt x="100" y="628"/>
                  </a:moveTo>
                  <a:lnTo>
                    <a:pt x="91" y="628"/>
                  </a:lnTo>
                  <a:lnTo>
                    <a:pt x="83" y="626"/>
                  </a:lnTo>
                  <a:lnTo>
                    <a:pt x="77" y="624"/>
                  </a:lnTo>
                  <a:lnTo>
                    <a:pt x="72" y="620"/>
                  </a:lnTo>
                  <a:lnTo>
                    <a:pt x="65" y="605"/>
                  </a:lnTo>
                  <a:lnTo>
                    <a:pt x="64" y="586"/>
                  </a:lnTo>
                  <a:lnTo>
                    <a:pt x="65" y="562"/>
                  </a:lnTo>
                  <a:lnTo>
                    <a:pt x="68" y="539"/>
                  </a:lnTo>
                  <a:lnTo>
                    <a:pt x="72" y="501"/>
                  </a:lnTo>
                  <a:lnTo>
                    <a:pt x="72" y="478"/>
                  </a:lnTo>
                  <a:lnTo>
                    <a:pt x="72" y="455"/>
                  </a:lnTo>
                  <a:lnTo>
                    <a:pt x="70" y="432"/>
                  </a:lnTo>
                  <a:lnTo>
                    <a:pt x="69" y="409"/>
                  </a:lnTo>
                  <a:lnTo>
                    <a:pt x="68" y="371"/>
                  </a:lnTo>
                  <a:lnTo>
                    <a:pt x="66" y="334"/>
                  </a:lnTo>
                  <a:lnTo>
                    <a:pt x="69" y="297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1" y="263"/>
                  </a:lnTo>
                  <a:lnTo>
                    <a:pt x="82" y="265"/>
                  </a:lnTo>
                  <a:lnTo>
                    <a:pt x="83" y="266"/>
                  </a:lnTo>
                  <a:lnTo>
                    <a:pt x="86" y="267"/>
                  </a:lnTo>
                  <a:lnTo>
                    <a:pt x="87" y="267"/>
                  </a:lnTo>
                  <a:lnTo>
                    <a:pt x="89" y="267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3" y="266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94" y="294"/>
                  </a:lnTo>
                  <a:lnTo>
                    <a:pt x="97" y="318"/>
                  </a:lnTo>
                  <a:lnTo>
                    <a:pt x="99" y="345"/>
                  </a:lnTo>
                  <a:lnTo>
                    <a:pt x="103" y="371"/>
                  </a:lnTo>
                  <a:lnTo>
                    <a:pt x="111" y="449"/>
                  </a:lnTo>
                  <a:lnTo>
                    <a:pt x="112" y="465"/>
                  </a:lnTo>
                  <a:lnTo>
                    <a:pt x="114" y="481"/>
                  </a:lnTo>
                  <a:lnTo>
                    <a:pt x="114" y="498"/>
                  </a:lnTo>
                  <a:lnTo>
                    <a:pt x="115" y="516"/>
                  </a:lnTo>
                  <a:lnTo>
                    <a:pt x="115" y="533"/>
                  </a:lnTo>
                  <a:lnTo>
                    <a:pt x="114" y="560"/>
                  </a:lnTo>
                  <a:lnTo>
                    <a:pt x="112" y="584"/>
                  </a:lnTo>
                  <a:lnTo>
                    <a:pt x="107" y="608"/>
                  </a:lnTo>
                  <a:lnTo>
                    <a:pt x="100" y="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BD07A7B-A3CE-C57A-0F08-5A2F49BE5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2" y="2077"/>
              <a:ext cx="125" cy="699"/>
            </a:xfrm>
            <a:custGeom>
              <a:avLst/>
              <a:gdLst>
                <a:gd name="T0" fmla="*/ 102 w 125"/>
                <a:gd name="T1" fmla="*/ 0 h 699"/>
                <a:gd name="T2" fmla="*/ 81 w 125"/>
                <a:gd name="T3" fmla="*/ 1 h 699"/>
                <a:gd name="T4" fmla="*/ 64 w 125"/>
                <a:gd name="T5" fmla="*/ 10 h 699"/>
                <a:gd name="T6" fmla="*/ 49 w 125"/>
                <a:gd name="T7" fmla="*/ 25 h 699"/>
                <a:gd name="T8" fmla="*/ 30 w 125"/>
                <a:gd name="T9" fmla="*/ 61 h 699"/>
                <a:gd name="T10" fmla="*/ 17 w 125"/>
                <a:gd name="T11" fmla="*/ 129 h 699"/>
                <a:gd name="T12" fmla="*/ 17 w 125"/>
                <a:gd name="T13" fmla="*/ 196 h 699"/>
                <a:gd name="T14" fmla="*/ 22 w 125"/>
                <a:gd name="T15" fmla="*/ 253 h 699"/>
                <a:gd name="T16" fmla="*/ 33 w 125"/>
                <a:gd name="T17" fmla="*/ 302 h 699"/>
                <a:gd name="T18" fmla="*/ 47 w 125"/>
                <a:gd name="T19" fmla="*/ 342 h 699"/>
                <a:gd name="T20" fmla="*/ 42 w 125"/>
                <a:gd name="T21" fmla="*/ 372 h 699"/>
                <a:gd name="T22" fmla="*/ 22 w 125"/>
                <a:gd name="T23" fmla="*/ 416 h 699"/>
                <a:gd name="T24" fmla="*/ 8 w 125"/>
                <a:gd name="T25" fmla="*/ 471 h 699"/>
                <a:gd name="T26" fmla="*/ 1 w 125"/>
                <a:gd name="T27" fmla="*/ 530 h 699"/>
                <a:gd name="T28" fmla="*/ 0 w 125"/>
                <a:gd name="T29" fmla="*/ 576 h 699"/>
                <a:gd name="T30" fmla="*/ 3 w 125"/>
                <a:gd name="T31" fmla="*/ 609 h 699"/>
                <a:gd name="T32" fmla="*/ 11 w 125"/>
                <a:gd name="T33" fmla="*/ 648 h 699"/>
                <a:gd name="T34" fmla="*/ 28 w 125"/>
                <a:gd name="T35" fmla="*/ 680 h 699"/>
                <a:gd name="T36" fmla="*/ 46 w 125"/>
                <a:gd name="T37" fmla="*/ 695 h 699"/>
                <a:gd name="T38" fmla="*/ 64 w 125"/>
                <a:gd name="T39" fmla="*/ 699 h 699"/>
                <a:gd name="T40" fmla="*/ 75 w 125"/>
                <a:gd name="T41" fmla="*/ 698 h 699"/>
                <a:gd name="T42" fmla="*/ 79 w 125"/>
                <a:gd name="T43" fmla="*/ 695 h 699"/>
                <a:gd name="T44" fmla="*/ 94 w 125"/>
                <a:gd name="T45" fmla="*/ 669 h 699"/>
                <a:gd name="T46" fmla="*/ 105 w 125"/>
                <a:gd name="T47" fmla="*/ 610 h 699"/>
                <a:gd name="T48" fmla="*/ 106 w 125"/>
                <a:gd name="T49" fmla="*/ 545 h 699"/>
                <a:gd name="T50" fmla="*/ 121 w 125"/>
                <a:gd name="T51" fmla="*/ 346 h 699"/>
                <a:gd name="T52" fmla="*/ 123 w 125"/>
                <a:gd name="T53" fmla="*/ 250 h 699"/>
                <a:gd name="T54" fmla="*/ 123 w 125"/>
                <a:gd name="T55" fmla="*/ 156 h 699"/>
                <a:gd name="T56" fmla="*/ 123 w 125"/>
                <a:gd name="T57" fmla="*/ 9 h 699"/>
                <a:gd name="T58" fmla="*/ 118 w 125"/>
                <a:gd name="T59" fmla="*/ 2 h 699"/>
                <a:gd name="T60" fmla="*/ 88 w 125"/>
                <a:gd name="T61" fmla="*/ 414 h 699"/>
                <a:gd name="T62" fmla="*/ 79 w 125"/>
                <a:gd name="T63" fmla="*/ 581 h 699"/>
                <a:gd name="T64" fmla="*/ 76 w 125"/>
                <a:gd name="T65" fmla="*/ 630 h 699"/>
                <a:gd name="T66" fmla="*/ 63 w 125"/>
                <a:gd name="T67" fmla="*/ 672 h 699"/>
                <a:gd name="T68" fmla="*/ 42 w 125"/>
                <a:gd name="T69" fmla="*/ 651 h 699"/>
                <a:gd name="T70" fmla="*/ 32 w 125"/>
                <a:gd name="T71" fmla="*/ 618 h 699"/>
                <a:gd name="T72" fmla="*/ 28 w 125"/>
                <a:gd name="T73" fmla="*/ 589 h 699"/>
                <a:gd name="T74" fmla="*/ 26 w 125"/>
                <a:gd name="T75" fmla="*/ 558 h 699"/>
                <a:gd name="T76" fmla="*/ 32 w 125"/>
                <a:gd name="T77" fmla="*/ 490 h 699"/>
                <a:gd name="T78" fmla="*/ 46 w 125"/>
                <a:gd name="T79" fmla="*/ 428 h 699"/>
                <a:gd name="T80" fmla="*/ 66 w 125"/>
                <a:gd name="T81" fmla="*/ 382 h 699"/>
                <a:gd name="T82" fmla="*/ 92 w 125"/>
                <a:gd name="T83" fmla="*/ 361 h 699"/>
                <a:gd name="T84" fmla="*/ 92 w 125"/>
                <a:gd name="T85" fmla="*/ 361 h 699"/>
                <a:gd name="T86" fmla="*/ 92 w 125"/>
                <a:gd name="T87" fmla="*/ 361 h 699"/>
                <a:gd name="T88" fmla="*/ 89 w 125"/>
                <a:gd name="T89" fmla="*/ 395 h 699"/>
                <a:gd name="T90" fmla="*/ 88 w 125"/>
                <a:gd name="T91" fmla="*/ 414 h 699"/>
                <a:gd name="T92" fmla="*/ 96 w 125"/>
                <a:gd name="T93" fmla="*/ 249 h 699"/>
                <a:gd name="T94" fmla="*/ 94 w 125"/>
                <a:gd name="T95" fmla="*/ 306 h 699"/>
                <a:gd name="T96" fmla="*/ 92 w 125"/>
                <a:gd name="T97" fmla="*/ 334 h 699"/>
                <a:gd name="T98" fmla="*/ 88 w 125"/>
                <a:gd name="T99" fmla="*/ 334 h 699"/>
                <a:gd name="T100" fmla="*/ 84 w 125"/>
                <a:gd name="T101" fmla="*/ 335 h 699"/>
                <a:gd name="T102" fmla="*/ 79 w 125"/>
                <a:gd name="T103" fmla="*/ 336 h 699"/>
                <a:gd name="T104" fmla="*/ 63 w 125"/>
                <a:gd name="T105" fmla="*/ 312 h 699"/>
                <a:gd name="T106" fmla="*/ 46 w 125"/>
                <a:gd name="T107" fmla="*/ 221 h 699"/>
                <a:gd name="T108" fmla="*/ 45 w 125"/>
                <a:gd name="T109" fmla="*/ 132 h 699"/>
                <a:gd name="T110" fmla="*/ 55 w 125"/>
                <a:gd name="T111" fmla="*/ 72 h 699"/>
                <a:gd name="T112" fmla="*/ 71 w 125"/>
                <a:gd name="T113" fmla="*/ 39 h 699"/>
                <a:gd name="T114" fmla="*/ 88 w 125"/>
                <a:gd name="T115" fmla="*/ 27 h 699"/>
                <a:gd name="T116" fmla="*/ 97 w 125"/>
                <a:gd name="T117" fmla="*/ 56 h 699"/>
                <a:gd name="T118" fmla="*/ 96 w 125"/>
                <a:gd name="T119" fmla="*/ 139 h 699"/>
                <a:gd name="T120" fmla="*/ 96 w 125"/>
                <a:gd name="T121" fmla="*/ 171 h 699"/>
                <a:gd name="T122" fmla="*/ 96 w 125"/>
                <a:gd name="T123" fmla="*/ 20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" h="699">
                  <a:moveTo>
                    <a:pt x="113" y="1"/>
                  </a:moveTo>
                  <a:lnTo>
                    <a:pt x="102" y="0"/>
                  </a:lnTo>
                  <a:lnTo>
                    <a:pt x="92" y="0"/>
                  </a:lnTo>
                  <a:lnTo>
                    <a:pt x="81" y="1"/>
                  </a:lnTo>
                  <a:lnTo>
                    <a:pt x="72" y="5"/>
                  </a:lnTo>
                  <a:lnTo>
                    <a:pt x="64" y="10"/>
                  </a:lnTo>
                  <a:lnTo>
                    <a:pt x="55" y="17"/>
                  </a:lnTo>
                  <a:lnTo>
                    <a:pt x="49" y="25"/>
                  </a:lnTo>
                  <a:lnTo>
                    <a:pt x="42" y="35"/>
                  </a:lnTo>
                  <a:lnTo>
                    <a:pt x="30" y="61"/>
                  </a:lnTo>
                  <a:lnTo>
                    <a:pt x="22" y="94"/>
                  </a:lnTo>
                  <a:lnTo>
                    <a:pt x="17" y="129"/>
                  </a:lnTo>
                  <a:lnTo>
                    <a:pt x="16" y="167"/>
                  </a:lnTo>
                  <a:lnTo>
                    <a:pt x="17" y="196"/>
                  </a:lnTo>
                  <a:lnTo>
                    <a:pt x="18" y="225"/>
                  </a:lnTo>
                  <a:lnTo>
                    <a:pt x="22" y="253"/>
                  </a:lnTo>
                  <a:lnTo>
                    <a:pt x="28" y="279"/>
                  </a:lnTo>
                  <a:lnTo>
                    <a:pt x="33" y="302"/>
                  </a:lnTo>
                  <a:lnTo>
                    <a:pt x="39" y="323"/>
                  </a:lnTo>
                  <a:lnTo>
                    <a:pt x="47" y="342"/>
                  </a:lnTo>
                  <a:lnTo>
                    <a:pt x="55" y="355"/>
                  </a:lnTo>
                  <a:lnTo>
                    <a:pt x="42" y="372"/>
                  </a:lnTo>
                  <a:lnTo>
                    <a:pt x="32" y="393"/>
                  </a:lnTo>
                  <a:lnTo>
                    <a:pt x="22" y="416"/>
                  </a:lnTo>
                  <a:lnTo>
                    <a:pt x="14" y="443"/>
                  </a:lnTo>
                  <a:lnTo>
                    <a:pt x="8" y="471"/>
                  </a:lnTo>
                  <a:lnTo>
                    <a:pt x="4" y="500"/>
                  </a:lnTo>
                  <a:lnTo>
                    <a:pt x="1" y="530"/>
                  </a:lnTo>
                  <a:lnTo>
                    <a:pt x="0" y="559"/>
                  </a:lnTo>
                  <a:lnTo>
                    <a:pt x="0" y="576"/>
                  </a:lnTo>
                  <a:lnTo>
                    <a:pt x="1" y="593"/>
                  </a:lnTo>
                  <a:lnTo>
                    <a:pt x="3" y="609"/>
                  </a:lnTo>
                  <a:lnTo>
                    <a:pt x="5" y="623"/>
                  </a:lnTo>
                  <a:lnTo>
                    <a:pt x="11" y="648"/>
                  </a:lnTo>
                  <a:lnTo>
                    <a:pt x="18" y="667"/>
                  </a:lnTo>
                  <a:lnTo>
                    <a:pt x="28" y="680"/>
                  </a:lnTo>
                  <a:lnTo>
                    <a:pt x="37" y="690"/>
                  </a:lnTo>
                  <a:lnTo>
                    <a:pt x="46" y="695"/>
                  </a:lnTo>
                  <a:lnTo>
                    <a:pt x="56" y="699"/>
                  </a:lnTo>
                  <a:lnTo>
                    <a:pt x="64" y="699"/>
                  </a:lnTo>
                  <a:lnTo>
                    <a:pt x="72" y="699"/>
                  </a:lnTo>
                  <a:lnTo>
                    <a:pt x="75" y="698"/>
                  </a:lnTo>
                  <a:lnTo>
                    <a:pt x="77" y="697"/>
                  </a:lnTo>
                  <a:lnTo>
                    <a:pt x="79" y="695"/>
                  </a:lnTo>
                  <a:lnTo>
                    <a:pt x="81" y="694"/>
                  </a:lnTo>
                  <a:lnTo>
                    <a:pt x="94" y="669"/>
                  </a:lnTo>
                  <a:lnTo>
                    <a:pt x="102" y="640"/>
                  </a:lnTo>
                  <a:lnTo>
                    <a:pt x="105" y="610"/>
                  </a:lnTo>
                  <a:lnTo>
                    <a:pt x="106" y="581"/>
                  </a:lnTo>
                  <a:lnTo>
                    <a:pt x="106" y="545"/>
                  </a:lnTo>
                  <a:lnTo>
                    <a:pt x="115" y="416"/>
                  </a:lnTo>
                  <a:lnTo>
                    <a:pt x="121" y="346"/>
                  </a:lnTo>
                  <a:lnTo>
                    <a:pt x="123" y="298"/>
                  </a:lnTo>
                  <a:lnTo>
                    <a:pt x="123" y="250"/>
                  </a:lnTo>
                  <a:lnTo>
                    <a:pt x="123" y="203"/>
                  </a:lnTo>
                  <a:lnTo>
                    <a:pt x="123" y="156"/>
                  </a:lnTo>
                  <a:lnTo>
                    <a:pt x="125" y="14"/>
                  </a:lnTo>
                  <a:lnTo>
                    <a:pt x="123" y="9"/>
                  </a:lnTo>
                  <a:lnTo>
                    <a:pt x="121" y="5"/>
                  </a:lnTo>
                  <a:lnTo>
                    <a:pt x="118" y="2"/>
                  </a:lnTo>
                  <a:lnTo>
                    <a:pt x="113" y="1"/>
                  </a:lnTo>
                  <a:close/>
                  <a:moveTo>
                    <a:pt x="88" y="414"/>
                  </a:moveTo>
                  <a:lnTo>
                    <a:pt x="80" y="542"/>
                  </a:lnTo>
                  <a:lnTo>
                    <a:pt x="79" y="581"/>
                  </a:lnTo>
                  <a:lnTo>
                    <a:pt x="77" y="606"/>
                  </a:lnTo>
                  <a:lnTo>
                    <a:pt x="76" y="630"/>
                  </a:lnTo>
                  <a:lnTo>
                    <a:pt x="71" y="652"/>
                  </a:lnTo>
                  <a:lnTo>
                    <a:pt x="63" y="672"/>
                  </a:lnTo>
                  <a:lnTo>
                    <a:pt x="51" y="665"/>
                  </a:lnTo>
                  <a:lnTo>
                    <a:pt x="42" y="651"/>
                  </a:lnTo>
                  <a:lnTo>
                    <a:pt x="35" y="634"/>
                  </a:lnTo>
                  <a:lnTo>
                    <a:pt x="32" y="618"/>
                  </a:lnTo>
                  <a:lnTo>
                    <a:pt x="29" y="604"/>
                  </a:lnTo>
                  <a:lnTo>
                    <a:pt x="28" y="589"/>
                  </a:lnTo>
                  <a:lnTo>
                    <a:pt x="26" y="574"/>
                  </a:lnTo>
                  <a:lnTo>
                    <a:pt x="26" y="558"/>
                  </a:lnTo>
                  <a:lnTo>
                    <a:pt x="28" y="524"/>
                  </a:lnTo>
                  <a:lnTo>
                    <a:pt x="32" y="490"/>
                  </a:lnTo>
                  <a:lnTo>
                    <a:pt x="37" y="458"/>
                  </a:lnTo>
                  <a:lnTo>
                    <a:pt x="46" y="428"/>
                  </a:lnTo>
                  <a:lnTo>
                    <a:pt x="55" y="402"/>
                  </a:lnTo>
                  <a:lnTo>
                    <a:pt x="66" y="382"/>
                  </a:lnTo>
                  <a:lnTo>
                    <a:pt x="79" y="368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0" y="378"/>
                  </a:lnTo>
                  <a:lnTo>
                    <a:pt x="89" y="395"/>
                  </a:lnTo>
                  <a:lnTo>
                    <a:pt x="88" y="409"/>
                  </a:lnTo>
                  <a:lnTo>
                    <a:pt x="88" y="414"/>
                  </a:lnTo>
                  <a:close/>
                  <a:moveTo>
                    <a:pt x="96" y="220"/>
                  </a:moveTo>
                  <a:lnTo>
                    <a:pt x="96" y="249"/>
                  </a:lnTo>
                  <a:lnTo>
                    <a:pt x="96" y="277"/>
                  </a:lnTo>
                  <a:lnTo>
                    <a:pt x="94" y="306"/>
                  </a:lnTo>
                  <a:lnTo>
                    <a:pt x="93" y="335"/>
                  </a:lnTo>
                  <a:lnTo>
                    <a:pt x="92" y="334"/>
                  </a:lnTo>
                  <a:lnTo>
                    <a:pt x="89" y="334"/>
                  </a:lnTo>
                  <a:lnTo>
                    <a:pt x="88" y="334"/>
                  </a:lnTo>
                  <a:lnTo>
                    <a:pt x="87" y="334"/>
                  </a:lnTo>
                  <a:lnTo>
                    <a:pt x="84" y="335"/>
                  </a:lnTo>
                  <a:lnTo>
                    <a:pt x="81" y="335"/>
                  </a:lnTo>
                  <a:lnTo>
                    <a:pt x="79" y="336"/>
                  </a:lnTo>
                  <a:lnTo>
                    <a:pt x="76" y="338"/>
                  </a:lnTo>
                  <a:lnTo>
                    <a:pt x="63" y="312"/>
                  </a:lnTo>
                  <a:lnTo>
                    <a:pt x="52" y="271"/>
                  </a:lnTo>
                  <a:lnTo>
                    <a:pt x="46" y="221"/>
                  </a:lnTo>
                  <a:lnTo>
                    <a:pt x="43" y="167"/>
                  </a:lnTo>
                  <a:lnTo>
                    <a:pt x="45" y="132"/>
                  </a:lnTo>
                  <a:lnTo>
                    <a:pt x="49" y="99"/>
                  </a:lnTo>
                  <a:lnTo>
                    <a:pt x="55" y="72"/>
                  </a:lnTo>
                  <a:lnTo>
                    <a:pt x="64" y="48"/>
                  </a:lnTo>
                  <a:lnTo>
                    <a:pt x="71" y="39"/>
                  </a:lnTo>
                  <a:lnTo>
                    <a:pt x="79" y="31"/>
                  </a:lnTo>
                  <a:lnTo>
                    <a:pt x="88" y="27"/>
                  </a:lnTo>
                  <a:lnTo>
                    <a:pt x="97" y="26"/>
                  </a:lnTo>
                  <a:lnTo>
                    <a:pt x="97" y="56"/>
                  </a:lnTo>
                  <a:lnTo>
                    <a:pt x="97" y="99"/>
                  </a:lnTo>
                  <a:lnTo>
                    <a:pt x="96" y="139"/>
                  </a:lnTo>
                  <a:lnTo>
                    <a:pt x="96" y="156"/>
                  </a:lnTo>
                  <a:lnTo>
                    <a:pt x="96" y="171"/>
                  </a:lnTo>
                  <a:lnTo>
                    <a:pt x="96" y="187"/>
                  </a:lnTo>
                  <a:lnTo>
                    <a:pt x="96" y="204"/>
                  </a:lnTo>
                  <a:lnTo>
                    <a:pt x="96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30E2DB85-23F1-6BB5-BB5D-1BF9D0D41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2" y="2092"/>
              <a:ext cx="624" cy="663"/>
            </a:xfrm>
            <a:custGeom>
              <a:avLst/>
              <a:gdLst>
                <a:gd name="T0" fmla="*/ 111 w 624"/>
                <a:gd name="T1" fmla="*/ 90 h 663"/>
                <a:gd name="T2" fmla="*/ 28 w 624"/>
                <a:gd name="T3" fmla="*/ 209 h 663"/>
                <a:gd name="T4" fmla="*/ 0 w 624"/>
                <a:gd name="T5" fmla="*/ 373 h 663"/>
                <a:gd name="T6" fmla="*/ 0 w 624"/>
                <a:gd name="T7" fmla="*/ 375 h 663"/>
                <a:gd name="T8" fmla="*/ 4 w 624"/>
                <a:gd name="T9" fmla="*/ 437 h 663"/>
                <a:gd name="T10" fmla="*/ 24 w 624"/>
                <a:gd name="T11" fmla="*/ 513 h 663"/>
                <a:gd name="T12" fmla="*/ 61 w 624"/>
                <a:gd name="T13" fmla="*/ 574 h 663"/>
                <a:gd name="T14" fmla="*/ 114 w 624"/>
                <a:gd name="T15" fmla="*/ 620 h 663"/>
                <a:gd name="T16" fmla="*/ 184 w 624"/>
                <a:gd name="T17" fmla="*/ 649 h 663"/>
                <a:gd name="T18" fmla="*/ 270 w 624"/>
                <a:gd name="T19" fmla="*/ 662 h 663"/>
                <a:gd name="T20" fmla="*/ 360 w 624"/>
                <a:gd name="T21" fmla="*/ 660 h 663"/>
                <a:gd name="T22" fmla="*/ 437 w 624"/>
                <a:gd name="T23" fmla="*/ 641 h 663"/>
                <a:gd name="T24" fmla="*/ 500 w 624"/>
                <a:gd name="T25" fmla="*/ 604 h 663"/>
                <a:gd name="T26" fmla="*/ 550 w 624"/>
                <a:gd name="T27" fmla="*/ 553 h 663"/>
                <a:gd name="T28" fmla="*/ 585 w 624"/>
                <a:gd name="T29" fmla="*/ 487 h 663"/>
                <a:gd name="T30" fmla="*/ 624 w 624"/>
                <a:gd name="T31" fmla="*/ 316 h 663"/>
                <a:gd name="T32" fmla="*/ 607 w 624"/>
                <a:gd name="T33" fmla="*/ 169 h 663"/>
                <a:gd name="T34" fmla="*/ 550 w 624"/>
                <a:gd name="T35" fmla="*/ 65 h 663"/>
                <a:gd name="T36" fmla="*/ 491 w 624"/>
                <a:gd name="T37" fmla="*/ 23 h 663"/>
                <a:gd name="T38" fmla="*/ 417 w 624"/>
                <a:gd name="T39" fmla="*/ 3 h 663"/>
                <a:gd name="T40" fmla="*/ 339 w 624"/>
                <a:gd name="T41" fmla="*/ 2 h 663"/>
                <a:gd name="T42" fmla="*/ 261 w 624"/>
                <a:gd name="T43" fmla="*/ 14 h 663"/>
                <a:gd name="T44" fmla="*/ 196 w 624"/>
                <a:gd name="T45" fmla="*/ 36 h 663"/>
                <a:gd name="T46" fmla="*/ 533 w 624"/>
                <a:gd name="T47" fmla="*/ 531 h 663"/>
                <a:gd name="T48" fmla="*/ 477 w 624"/>
                <a:gd name="T49" fmla="*/ 587 h 663"/>
                <a:gd name="T50" fmla="*/ 413 w 624"/>
                <a:gd name="T51" fmla="*/ 619 h 663"/>
                <a:gd name="T52" fmla="*/ 345 w 624"/>
                <a:gd name="T53" fmla="*/ 633 h 663"/>
                <a:gd name="T54" fmla="*/ 281 w 624"/>
                <a:gd name="T55" fmla="*/ 636 h 663"/>
                <a:gd name="T56" fmla="*/ 217 w 624"/>
                <a:gd name="T57" fmla="*/ 628 h 663"/>
                <a:gd name="T58" fmla="*/ 149 w 624"/>
                <a:gd name="T59" fmla="*/ 607 h 663"/>
                <a:gd name="T60" fmla="*/ 96 w 624"/>
                <a:gd name="T61" fmla="*/ 570 h 663"/>
                <a:gd name="T62" fmla="*/ 58 w 624"/>
                <a:gd name="T63" fmla="*/ 521 h 663"/>
                <a:gd name="T64" fmla="*/ 36 w 624"/>
                <a:gd name="T65" fmla="*/ 456 h 663"/>
                <a:gd name="T66" fmla="*/ 28 w 624"/>
                <a:gd name="T67" fmla="*/ 376 h 663"/>
                <a:gd name="T68" fmla="*/ 53 w 624"/>
                <a:gd name="T69" fmla="*/ 222 h 663"/>
                <a:gd name="T70" fmla="*/ 128 w 624"/>
                <a:gd name="T71" fmla="*/ 110 h 663"/>
                <a:gd name="T72" fmla="*/ 225 w 624"/>
                <a:gd name="T73" fmla="*/ 53 h 663"/>
                <a:gd name="T74" fmla="*/ 290 w 624"/>
                <a:gd name="T75" fmla="*/ 36 h 663"/>
                <a:gd name="T76" fmla="*/ 361 w 624"/>
                <a:gd name="T77" fmla="*/ 28 h 663"/>
                <a:gd name="T78" fmla="*/ 432 w 624"/>
                <a:gd name="T79" fmla="*/ 33 h 663"/>
                <a:gd name="T80" fmla="*/ 495 w 624"/>
                <a:gd name="T81" fmla="*/ 57 h 663"/>
                <a:gd name="T82" fmla="*/ 543 w 624"/>
                <a:gd name="T83" fmla="*/ 100 h 663"/>
                <a:gd name="T84" fmla="*/ 593 w 624"/>
                <a:gd name="T85" fmla="*/ 222 h 663"/>
                <a:gd name="T86" fmla="*/ 589 w 624"/>
                <a:gd name="T87" fmla="*/ 36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4" h="663">
                  <a:moveTo>
                    <a:pt x="196" y="36"/>
                  </a:moveTo>
                  <a:lnTo>
                    <a:pt x="150" y="59"/>
                  </a:lnTo>
                  <a:lnTo>
                    <a:pt x="111" y="90"/>
                  </a:lnTo>
                  <a:lnTo>
                    <a:pt x="78" y="124"/>
                  </a:lnTo>
                  <a:lnTo>
                    <a:pt x="50" y="164"/>
                  </a:lnTo>
                  <a:lnTo>
                    <a:pt x="28" y="209"/>
                  </a:lnTo>
                  <a:lnTo>
                    <a:pt x="14" y="259"/>
                  </a:lnTo>
                  <a:lnTo>
                    <a:pt x="3" y="314"/>
                  </a:lnTo>
                  <a:lnTo>
                    <a:pt x="0" y="373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5"/>
                  </a:lnTo>
                  <a:lnTo>
                    <a:pt x="0" y="376"/>
                  </a:lnTo>
                  <a:lnTo>
                    <a:pt x="2" y="408"/>
                  </a:lnTo>
                  <a:lnTo>
                    <a:pt x="4" y="437"/>
                  </a:lnTo>
                  <a:lnTo>
                    <a:pt x="10" y="464"/>
                  </a:lnTo>
                  <a:lnTo>
                    <a:pt x="16" y="489"/>
                  </a:lnTo>
                  <a:lnTo>
                    <a:pt x="24" y="513"/>
                  </a:lnTo>
                  <a:lnTo>
                    <a:pt x="35" y="535"/>
                  </a:lnTo>
                  <a:lnTo>
                    <a:pt x="48" y="556"/>
                  </a:lnTo>
                  <a:lnTo>
                    <a:pt x="61" y="574"/>
                  </a:lnTo>
                  <a:lnTo>
                    <a:pt x="76" y="591"/>
                  </a:lnTo>
                  <a:lnTo>
                    <a:pt x="95" y="607"/>
                  </a:lnTo>
                  <a:lnTo>
                    <a:pt x="114" y="620"/>
                  </a:lnTo>
                  <a:lnTo>
                    <a:pt x="135" y="631"/>
                  </a:lnTo>
                  <a:lnTo>
                    <a:pt x="159" y="641"/>
                  </a:lnTo>
                  <a:lnTo>
                    <a:pt x="184" y="649"/>
                  </a:lnTo>
                  <a:lnTo>
                    <a:pt x="210" y="656"/>
                  </a:lnTo>
                  <a:lnTo>
                    <a:pt x="239" y="660"/>
                  </a:lnTo>
                  <a:lnTo>
                    <a:pt x="270" y="662"/>
                  </a:lnTo>
                  <a:lnTo>
                    <a:pt x="302" y="663"/>
                  </a:lnTo>
                  <a:lnTo>
                    <a:pt x="332" y="662"/>
                  </a:lnTo>
                  <a:lnTo>
                    <a:pt x="360" y="660"/>
                  </a:lnTo>
                  <a:lnTo>
                    <a:pt x="387" y="656"/>
                  </a:lnTo>
                  <a:lnTo>
                    <a:pt x="412" y="649"/>
                  </a:lnTo>
                  <a:lnTo>
                    <a:pt x="437" y="641"/>
                  </a:lnTo>
                  <a:lnTo>
                    <a:pt x="459" y="631"/>
                  </a:lnTo>
                  <a:lnTo>
                    <a:pt x="480" y="619"/>
                  </a:lnTo>
                  <a:lnTo>
                    <a:pt x="500" y="604"/>
                  </a:lnTo>
                  <a:lnTo>
                    <a:pt x="518" y="590"/>
                  </a:lnTo>
                  <a:lnTo>
                    <a:pt x="535" y="572"/>
                  </a:lnTo>
                  <a:lnTo>
                    <a:pt x="550" y="553"/>
                  </a:lnTo>
                  <a:lnTo>
                    <a:pt x="563" y="532"/>
                  </a:lnTo>
                  <a:lnTo>
                    <a:pt x="574" y="510"/>
                  </a:lnTo>
                  <a:lnTo>
                    <a:pt x="585" y="487"/>
                  </a:lnTo>
                  <a:lnTo>
                    <a:pt x="605" y="428"/>
                  </a:lnTo>
                  <a:lnTo>
                    <a:pt x="616" y="371"/>
                  </a:lnTo>
                  <a:lnTo>
                    <a:pt x="624" y="316"/>
                  </a:lnTo>
                  <a:lnTo>
                    <a:pt x="624" y="265"/>
                  </a:lnTo>
                  <a:lnTo>
                    <a:pt x="619" y="215"/>
                  </a:lnTo>
                  <a:lnTo>
                    <a:pt x="607" y="169"/>
                  </a:lnTo>
                  <a:lnTo>
                    <a:pt x="589" y="125"/>
                  </a:lnTo>
                  <a:lnTo>
                    <a:pt x="565" y="84"/>
                  </a:lnTo>
                  <a:lnTo>
                    <a:pt x="550" y="65"/>
                  </a:lnTo>
                  <a:lnTo>
                    <a:pt x="531" y="49"/>
                  </a:lnTo>
                  <a:lnTo>
                    <a:pt x="512" y="34"/>
                  </a:lnTo>
                  <a:lnTo>
                    <a:pt x="491" y="23"/>
                  </a:lnTo>
                  <a:lnTo>
                    <a:pt x="467" y="15"/>
                  </a:lnTo>
                  <a:lnTo>
                    <a:pt x="442" y="8"/>
                  </a:lnTo>
                  <a:lnTo>
                    <a:pt x="417" y="3"/>
                  </a:lnTo>
                  <a:lnTo>
                    <a:pt x="391" y="0"/>
                  </a:lnTo>
                  <a:lnTo>
                    <a:pt x="365" y="0"/>
                  </a:lnTo>
                  <a:lnTo>
                    <a:pt x="339" y="2"/>
                  </a:lnTo>
                  <a:lnTo>
                    <a:pt x="312" y="4"/>
                  </a:lnTo>
                  <a:lnTo>
                    <a:pt x="286" y="8"/>
                  </a:lnTo>
                  <a:lnTo>
                    <a:pt x="261" y="14"/>
                  </a:lnTo>
                  <a:lnTo>
                    <a:pt x="238" y="20"/>
                  </a:lnTo>
                  <a:lnTo>
                    <a:pt x="217" y="28"/>
                  </a:lnTo>
                  <a:lnTo>
                    <a:pt x="196" y="36"/>
                  </a:lnTo>
                  <a:close/>
                  <a:moveTo>
                    <a:pt x="559" y="477"/>
                  </a:moveTo>
                  <a:lnTo>
                    <a:pt x="547" y="506"/>
                  </a:lnTo>
                  <a:lnTo>
                    <a:pt x="533" y="531"/>
                  </a:lnTo>
                  <a:lnTo>
                    <a:pt x="515" y="552"/>
                  </a:lnTo>
                  <a:lnTo>
                    <a:pt x="497" y="572"/>
                  </a:lnTo>
                  <a:lnTo>
                    <a:pt x="477" y="587"/>
                  </a:lnTo>
                  <a:lnTo>
                    <a:pt x="458" y="601"/>
                  </a:lnTo>
                  <a:lnTo>
                    <a:pt x="436" y="611"/>
                  </a:lnTo>
                  <a:lnTo>
                    <a:pt x="413" y="619"/>
                  </a:lnTo>
                  <a:lnTo>
                    <a:pt x="391" y="625"/>
                  </a:lnTo>
                  <a:lnTo>
                    <a:pt x="369" y="631"/>
                  </a:lnTo>
                  <a:lnTo>
                    <a:pt x="345" y="633"/>
                  </a:lnTo>
                  <a:lnTo>
                    <a:pt x="323" y="636"/>
                  </a:lnTo>
                  <a:lnTo>
                    <a:pt x="302" y="636"/>
                  </a:lnTo>
                  <a:lnTo>
                    <a:pt x="281" y="636"/>
                  </a:lnTo>
                  <a:lnTo>
                    <a:pt x="261" y="635"/>
                  </a:lnTo>
                  <a:lnTo>
                    <a:pt x="243" y="632"/>
                  </a:lnTo>
                  <a:lnTo>
                    <a:pt x="217" y="628"/>
                  </a:lnTo>
                  <a:lnTo>
                    <a:pt x="192" y="623"/>
                  </a:lnTo>
                  <a:lnTo>
                    <a:pt x="169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2" y="585"/>
                  </a:lnTo>
                  <a:lnTo>
                    <a:pt x="96" y="570"/>
                  </a:lnTo>
                  <a:lnTo>
                    <a:pt x="82" y="556"/>
                  </a:lnTo>
                  <a:lnTo>
                    <a:pt x="69" y="539"/>
                  </a:lnTo>
                  <a:lnTo>
                    <a:pt x="58" y="521"/>
                  </a:lnTo>
                  <a:lnTo>
                    <a:pt x="49" y="501"/>
                  </a:lnTo>
                  <a:lnTo>
                    <a:pt x="41" y="479"/>
                  </a:lnTo>
                  <a:lnTo>
                    <a:pt x="36" y="456"/>
                  </a:lnTo>
                  <a:lnTo>
                    <a:pt x="32" y="432"/>
                  </a:lnTo>
                  <a:lnTo>
                    <a:pt x="29" y="404"/>
                  </a:lnTo>
                  <a:lnTo>
                    <a:pt x="28" y="376"/>
                  </a:lnTo>
                  <a:lnTo>
                    <a:pt x="31" y="320"/>
                  </a:lnTo>
                  <a:lnTo>
                    <a:pt x="38" y="269"/>
                  </a:lnTo>
                  <a:lnTo>
                    <a:pt x="53" y="222"/>
                  </a:lnTo>
                  <a:lnTo>
                    <a:pt x="73" y="180"/>
                  </a:lnTo>
                  <a:lnTo>
                    <a:pt x="97" y="143"/>
                  </a:lnTo>
                  <a:lnTo>
                    <a:pt x="128" y="110"/>
                  </a:lnTo>
                  <a:lnTo>
                    <a:pt x="164" y="83"/>
                  </a:lnTo>
                  <a:lnTo>
                    <a:pt x="206" y="61"/>
                  </a:lnTo>
                  <a:lnTo>
                    <a:pt x="225" y="53"/>
                  </a:lnTo>
                  <a:lnTo>
                    <a:pt x="246" y="46"/>
                  </a:lnTo>
                  <a:lnTo>
                    <a:pt x="266" y="40"/>
                  </a:lnTo>
                  <a:lnTo>
                    <a:pt x="290" y="36"/>
                  </a:lnTo>
                  <a:lnTo>
                    <a:pt x="312" y="32"/>
                  </a:lnTo>
                  <a:lnTo>
                    <a:pt x="337" y="29"/>
                  </a:lnTo>
                  <a:lnTo>
                    <a:pt x="361" y="28"/>
                  </a:lnTo>
                  <a:lnTo>
                    <a:pt x="384" y="28"/>
                  </a:lnTo>
                  <a:lnTo>
                    <a:pt x="408" y="29"/>
                  </a:lnTo>
                  <a:lnTo>
                    <a:pt x="432" y="33"/>
                  </a:lnTo>
                  <a:lnTo>
                    <a:pt x="454" y="38"/>
                  </a:lnTo>
                  <a:lnTo>
                    <a:pt x="475" y="46"/>
                  </a:lnTo>
                  <a:lnTo>
                    <a:pt x="495" y="57"/>
                  </a:lnTo>
                  <a:lnTo>
                    <a:pt x="513" y="69"/>
                  </a:lnTo>
                  <a:lnTo>
                    <a:pt x="529" y="83"/>
                  </a:lnTo>
                  <a:lnTo>
                    <a:pt x="543" y="100"/>
                  </a:lnTo>
                  <a:lnTo>
                    <a:pt x="565" y="138"/>
                  </a:lnTo>
                  <a:lnTo>
                    <a:pt x="581" y="179"/>
                  </a:lnTo>
                  <a:lnTo>
                    <a:pt x="593" y="222"/>
                  </a:lnTo>
                  <a:lnTo>
                    <a:pt x="597" y="268"/>
                  </a:lnTo>
                  <a:lnTo>
                    <a:pt x="597" y="316"/>
                  </a:lnTo>
                  <a:lnTo>
                    <a:pt x="589" y="367"/>
                  </a:lnTo>
                  <a:lnTo>
                    <a:pt x="577" y="421"/>
                  </a:lnTo>
                  <a:lnTo>
                    <a:pt x="559" y="4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45E64E-CDFD-3C12-AB94-84418322D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1" y="2278"/>
              <a:ext cx="277" cy="284"/>
            </a:xfrm>
            <a:custGeom>
              <a:avLst/>
              <a:gdLst>
                <a:gd name="T0" fmla="*/ 209 w 277"/>
                <a:gd name="T1" fmla="*/ 20 h 284"/>
                <a:gd name="T2" fmla="*/ 176 w 277"/>
                <a:gd name="T3" fmla="*/ 6 h 284"/>
                <a:gd name="T4" fmla="*/ 142 w 277"/>
                <a:gd name="T5" fmla="*/ 0 h 284"/>
                <a:gd name="T6" fmla="*/ 108 w 277"/>
                <a:gd name="T7" fmla="*/ 4 h 284"/>
                <a:gd name="T8" fmla="*/ 78 w 277"/>
                <a:gd name="T9" fmla="*/ 16 h 284"/>
                <a:gd name="T10" fmla="*/ 52 w 277"/>
                <a:gd name="T11" fmla="*/ 33 h 284"/>
                <a:gd name="T12" fmla="*/ 31 w 277"/>
                <a:gd name="T13" fmla="*/ 56 h 284"/>
                <a:gd name="T14" fmla="*/ 15 w 277"/>
                <a:gd name="T15" fmla="*/ 83 h 284"/>
                <a:gd name="T16" fmla="*/ 0 w 277"/>
                <a:gd name="T17" fmla="*/ 132 h 284"/>
                <a:gd name="T18" fmla="*/ 6 w 277"/>
                <a:gd name="T19" fmla="*/ 194 h 284"/>
                <a:gd name="T20" fmla="*/ 31 w 277"/>
                <a:gd name="T21" fmla="*/ 240 h 284"/>
                <a:gd name="T22" fmla="*/ 57 w 277"/>
                <a:gd name="T23" fmla="*/ 265 h 284"/>
                <a:gd name="T24" fmla="*/ 90 w 277"/>
                <a:gd name="T25" fmla="*/ 280 h 284"/>
                <a:gd name="T26" fmla="*/ 128 w 277"/>
                <a:gd name="T27" fmla="*/ 284 h 284"/>
                <a:gd name="T28" fmla="*/ 171 w 277"/>
                <a:gd name="T29" fmla="*/ 274 h 284"/>
                <a:gd name="T30" fmla="*/ 214 w 277"/>
                <a:gd name="T31" fmla="*/ 249 h 284"/>
                <a:gd name="T32" fmla="*/ 249 w 277"/>
                <a:gd name="T33" fmla="*/ 213 h 284"/>
                <a:gd name="T34" fmla="*/ 270 w 277"/>
                <a:gd name="T35" fmla="*/ 170 h 284"/>
                <a:gd name="T36" fmla="*/ 277 w 277"/>
                <a:gd name="T37" fmla="*/ 130 h 284"/>
                <a:gd name="T38" fmla="*/ 272 w 277"/>
                <a:gd name="T39" fmla="*/ 97 h 284"/>
                <a:gd name="T40" fmla="*/ 259 w 277"/>
                <a:gd name="T41" fmla="*/ 69 h 284"/>
                <a:gd name="T42" fmla="*/ 238 w 277"/>
                <a:gd name="T43" fmla="*/ 42 h 284"/>
                <a:gd name="T44" fmla="*/ 249 w 277"/>
                <a:gd name="T45" fmla="*/ 143 h 284"/>
                <a:gd name="T46" fmla="*/ 238 w 277"/>
                <a:gd name="T47" fmla="*/ 180 h 284"/>
                <a:gd name="T48" fmla="*/ 213 w 277"/>
                <a:gd name="T49" fmla="*/ 214 h 284"/>
                <a:gd name="T50" fmla="*/ 180 w 277"/>
                <a:gd name="T51" fmla="*/ 239 h 284"/>
                <a:gd name="T52" fmla="*/ 141 w 277"/>
                <a:gd name="T53" fmla="*/ 253 h 284"/>
                <a:gd name="T54" fmla="*/ 120 w 277"/>
                <a:gd name="T55" fmla="*/ 256 h 284"/>
                <a:gd name="T56" fmla="*/ 94 w 277"/>
                <a:gd name="T57" fmla="*/ 252 h 284"/>
                <a:gd name="T58" fmla="*/ 66 w 277"/>
                <a:gd name="T59" fmla="*/ 238 h 284"/>
                <a:gd name="T60" fmla="*/ 42 w 277"/>
                <a:gd name="T61" fmla="*/ 209 h 284"/>
                <a:gd name="T62" fmla="*/ 31 w 277"/>
                <a:gd name="T63" fmla="*/ 181 h 284"/>
                <a:gd name="T64" fmla="*/ 27 w 277"/>
                <a:gd name="T65" fmla="*/ 151 h 284"/>
                <a:gd name="T66" fmla="*/ 29 w 277"/>
                <a:gd name="T67" fmla="*/ 129 h 284"/>
                <a:gd name="T68" fmla="*/ 35 w 277"/>
                <a:gd name="T69" fmla="*/ 108 h 284"/>
                <a:gd name="T70" fmla="*/ 46 w 277"/>
                <a:gd name="T71" fmla="*/ 84 h 284"/>
                <a:gd name="T72" fmla="*/ 61 w 277"/>
                <a:gd name="T73" fmla="*/ 63 h 284"/>
                <a:gd name="T74" fmla="*/ 80 w 277"/>
                <a:gd name="T75" fmla="*/ 46 h 284"/>
                <a:gd name="T76" fmla="*/ 103 w 277"/>
                <a:gd name="T77" fmla="*/ 35 h 284"/>
                <a:gd name="T78" fmla="*/ 129 w 277"/>
                <a:gd name="T79" fmla="*/ 28 h 284"/>
                <a:gd name="T80" fmla="*/ 155 w 277"/>
                <a:gd name="T81" fmla="*/ 29 h 284"/>
                <a:gd name="T82" fmla="*/ 183 w 277"/>
                <a:gd name="T83" fmla="*/ 37 h 284"/>
                <a:gd name="T84" fmla="*/ 208 w 277"/>
                <a:gd name="T85" fmla="*/ 53 h 284"/>
                <a:gd name="T86" fmla="*/ 227 w 277"/>
                <a:gd name="T87" fmla="*/ 71 h 284"/>
                <a:gd name="T88" fmla="*/ 242 w 277"/>
                <a:gd name="T89" fmla="*/ 94 h 284"/>
                <a:gd name="T90" fmla="*/ 249 w 277"/>
                <a:gd name="T91" fmla="*/ 118 h 284"/>
                <a:gd name="T92" fmla="*/ 249 w 277"/>
                <a:gd name="T93" fmla="*/ 1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284">
                  <a:moveTo>
                    <a:pt x="225" y="31"/>
                  </a:moveTo>
                  <a:lnTo>
                    <a:pt x="209" y="20"/>
                  </a:lnTo>
                  <a:lnTo>
                    <a:pt x="193" y="12"/>
                  </a:lnTo>
                  <a:lnTo>
                    <a:pt x="176" y="6"/>
                  </a:lnTo>
                  <a:lnTo>
                    <a:pt x="159" y="2"/>
                  </a:lnTo>
                  <a:lnTo>
                    <a:pt x="142" y="0"/>
                  </a:lnTo>
                  <a:lnTo>
                    <a:pt x="125" y="2"/>
                  </a:lnTo>
                  <a:lnTo>
                    <a:pt x="108" y="4"/>
                  </a:lnTo>
                  <a:lnTo>
                    <a:pt x="92" y="10"/>
                  </a:lnTo>
                  <a:lnTo>
                    <a:pt x="78" y="16"/>
                  </a:lnTo>
                  <a:lnTo>
                    <a:pt x="65" y="24"/>
                  </a:lnTo>
                  <a:lnTo>
                    <a:pt x="52" y="33"/>
                  </a:lnTo>
                  <a:lnTo>
                    <a:pt x="41" y="44"/>
                  </a:lnTo>
                  <a:lnTo>
                    <a:pt x="31" y="56"/>
                  </a:lnTo>
                  <a:lnTo>
                    <a:pt x="21" y="69"/>
                  </a:lnTo>
                  <a:lnTo>
                    <a:pt x="15" y="83"/>
                  </a:lnTo>
                  <a:lnTo>
                    <a:pt x="8" y="99"/>
                  </a:lnTo>
                  <a:lnTo>
                    <a:pt x="0" y="132"/>
                  </a:lnTo>
                  <a:lnTo>
                    <a:pt x="0" y="163"/>
                  </a:lnTo>
                  <a:lnTo>
                    <a:pt x="6" y="194"/>
                  </a:lnTo>
                  <a:lnTo>
                    <a:pt x="19" y="223"/>
                  </a:lnTo>
                  <a:lnTo>
                    <a:pt x="31" y="240"/>
                  </a:lnTo>
                  <a:lnTo>
                    <a:pt x="42" y="253"/>
                  </a:lnTo>
                  <a:lnTo>
                    <a:pt x="57" y="265"/>
                  </a:lnTo>
                  <a:lnTo>
                    <a:pt x="73" y="273"/>
                  </a:lnTo>
                  <a:lnTo>
                    <a:pt x="90" y="280"/>
                  </a:lnTo>
                  <a:lnTo>
                    <a:pt x="108" y="284"/>
                  </a:lnTo>
                  <a:lnTo>
                    <a:pt x="128" y="284"/>
                  </a:lnTo>
                  <a:lnTo>
                    <a:pt x="147" y="281"/>
                  </a:lnTo>
                  <a:lnTo>
                    <a:pt x="171" y="274"/>
                  </a:lnTo>
                  <a:lnTo>
                    <a:pt x="194" y="264"/>
                  </a:lnTo>
                  <a:lnTo>
                    <a:pt x="214" y="249"/>
                  </a:lnTo>
                  <a:lnTo>
                    <a:pt x="234" y="232"/>
                  </a:lnTo>
                  <a:lnTo>
                    <a:pt x="249" y="213"/>
                  </a:lnTo>
                  <a:lnTo>
                    <a:pt x="261" y="192"/>
                  </a:lnTo>
                  <a:lnTo>
                    <a:pt x="270" y="170"/>
                  </a:lnTo>
                  <a:lnTo>
                    <a:pt x="276" y="146"/>
                  </a:lnTo>
                  <a:lnTo>
                    <a:pt x="277" y="130"/>
                  </a:lnTo>
                  <a:lnTo>
                    <a:pt x="276" y="113"/>
                  </a:lnTo>
                  <a:lnTo>
                    <a:pt x="272" y="97"/>
                  </a:lnTo>
                  <a:lnTo>
                    <a:pt x="267" y="83"/>
                  </a:lnTo>
                  <a:lnTo>
                    <a:pt x="259" y="69"/>
                  </a:lnTo>
                  <a:lnTo>
                    <a:pt x="249" y="54"/>
                  </a:lnTo>
                  <a:lnTo>
                    <a:pt x="238" y="42"/>
                  </a:lnTo>
                  <a:lnTo>
                    <a:pt x="225" y="31"/>
                  </a:lnTo>
                  <a:close/>
                  <a:moveTo>
                    <a:pt x="249" y="143"/>
                  </a:moveTo>
                  <a:lnTo>
                    <a:pt x="246" y="162"/>
                  </a:lnTo>
                  <a:lnTo>
                    <a:pt x="238" y="180"/>
                  </a:lnTo>
                  <a:lnTo>
                    <a:pt x="227" y="198"/>
                  </a:lnTo>
                  <a:lnTo>
                    <a:pt x="213" y="214"/>
                  </a:lnTo>
                  <a:lnTo>
                    <a:pt x="197" y="227"/>
                  </a:lnTo>
                  <a:lnTo>
                    <a:pt x="180" y="239"/>
                  </a:lnTo>
                  <a:lnTo>
                    <a:pt x="160" y="248"/>
                  </a:lnTo>
                  <a:lnTo>
                    <a:pt x="141" y="253"/>
                  </a:lnTo>
                  <a:lnTo>
                    <a:pt x="132" y="255"/>
                  </a:lnTo>
                  <a:lnTo>
                    <a:pt x="120" y="256"/>
                  </a:lnTo>
                  <a:lnTo>
                    <a:pt x="107" y="255"/>
                  </a:lnTo>
                  <a:lnTo>
                    <a:pt x="94" y="252"/>
                  </a:lnTo>
                  <a:lnTo>
                    <a:pt x="80" y="247"/>
                  </a:lnTo>
                  <a:lnTo>
                    <a:pt x="66" y="238"/>
                  </a:lnTo>
                  <a:lnTo>
                    <a:pt x="54" y="226"/>
                  </a:lnTo>
                  <a:lnTo>
                    <a:pt x="42" y="209"/>
                  </a:lnTo>
                  <a:lnTo>
                    <a:pt x="36" y="196"/>
                  </a:lnTo>
                  <a:lnTo>
                    <a:pt x="31" y="181"/>
                  </a:lnTo>
                  <a:lnTo>
                    <a:pt x="28" y="167"/>
                  </a:lnTo>
                  <a:lnTo>
                    <a:pt x="27" y="151"/>
                  </a:lnTo>
                  <a:lnTo>
                    <a:pt x="27" y="141"/>
                  </a:lnTo>
                  <a:lnTo>
                    <a:pt x="29" y="129"/>
                  </a:lnTo>
                  <a:lnTo>
                    <a:pt x="31" y="118"/>
                  </a:lnTo>
                  <a:lnTo>
                    <a:pt x="35" y="108"/>
                  </a:lnTo>
                  <a:lnTo>
                    <a:pt x="40" y="95"/>
                  </a:lnTo>
                  <a:lnTo>
                    <a:pt x="46" y="84"/>
                  </a:lnTo>
                  <a:lnTo>
                    <a:pt x="53" y="73"/>
                  </a:lnTo>
                  <a:lnTo>
                    <a:pt x="61" y="63"/>
                  </a:lnTo>
                  <a:lnTo>
                    <a:pt x="70" y="54"/>
                  </a:lnTo>
                  <a:lnTo>
                    <a:pt x="80" y="46"/>
                  </a:lnTo>
                  <a:lnTo>
                    <a:pt x="91" y="40"/>
                  </a:lnTo>
                  <a:lnTo>
                    <a:pt x="103" y="35"/>
                  </a:lnTo>
                  <a:lnTo>
                    <a:pt x="116" y="31"/>
                  </a:lnTo>
                  <a:lnTo>
                    <a:pt x="129" y="28"/>
                  </a:lnTo>
                  <a:lnTo>
                    <a:pt x="142" y="28"/>
                  </a:lnTo>
                  <a:lnTo>
                    <a:pt x="155" y="29"/>
                  </a:lnTo>
                  <a:lnTo>
                    <a:pt x="170" y="33"/>
                  </a:lnTo>
                  <a:lnTo>
                    <a:pt x="183" y="37"/>
                  </a:lnTo>
                  <a:lnTo>
                    <a:pt x="196" y="45"/>
                  </a:lnTo>
                  <a:lnTo>
                    <a:pt x="208" y="53"/>
                  </a:lnTo>
                  <a:lnTo>
                    <a:pt x="218" y="62"/>
                  </a:lnTo>
                  <a:lnTo>
                    <a:pt x="227" y="71"/>
                  </a:lnTo>
                  <a:lnTo>
                    <a:pt x="235" y="82"/>
                  </a:lnTo>
                  <a:lnTo>
                    <a:pt x="242" y="94"/>
                  </a:lnTo>
                  <a:lnTo>
                    <a:pt x="246" y="105"/>
                  </a:lnTo>
                  <a:lnTo>
                    <a:pt x="249" y="118"/>
                  </a:lnTo>
                  <a:lnTo>
                    <a:pt x="249" y="130"/>
                  </a:lnTo>
                  <a:lnTo>
                    <a:pt x="2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5173BD6-4516-14C4-72D6-3F16AF4FBC4F}"/>
              </a:ext>
            </a:extLst>
          </p:cNvPr>
          <p:cNvGrpSpPr/>
          <p:nvPr/>
        </p:nvGrpSpPr>
        <p:grpSpPr>
          <a:xfrm>
            <a:off x="7338130" y="1558604"/>
            <a:ext cx="4234614" cy="1794196"/>
            <a:chOff x="7338130" y="1558604"/>
            <a:chExt cx="4234614" cy="202330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27C823A-5444-2FEA-D134-A2851A896A44}"/>
                </a:ext>
              </a:extLst>
            </p:cNvPr>
            <p:cNvSpPr/>
            <p:nvPr/>
          </p:nvSpPr>
          <p:spPr>
            <a:xfrm>
              <a:off x="7338130" y="1558604"/>
              <a:ext cx="4234614" cy="968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 anchorCtr="0"/>
            <a:lstStyle/>
            <a:p>
              <a:pPr marL="1076325">
                <a:spcBef>
                  <a:spcPts val="600"/>
                </a:spcBef>
              </a:pPr>
              <a:r>
                <a:rPr lang="de-DE" sz="1100" b="1" dirty="0">
                  <a:solidFill>
                    <a:schemeClr val="tx1"/>
                  </a:solidFill>
                </a:rPr>
                <a:t>The </a:t>
              </a:r>
              <a:r>
                <a:rPr lang="de-DE" sz="1100" b="1" dirty="0" err="1">
                  <a:solidFill>
                    <a:schemeClr val="tx1"/>
                  </a:solidFill>
                </a:rPr>
                <a:t>Why</a:t>
              </a:r>
              <a:r>
                <a:rPr lang="de-DE" sz="1100" b="1" dirty="0">
                  <a:solidFill>
                    <a:schemeClr val="tx1"/>
                  </a:solidFill>
                </a:rPr>
                <a:t> </a:t>
              </a:r>
              <a:r>
                <a:rPr lang="de-DE" sz="1100" b="1" dirty="0" err="1">
                  <a:solidFill>
                    <a:schemeClr val="tx1"/>
                  </a:solidFill>
                </a:rPr>
                <a:t>behind</a:t>
              </a:r>
              <a:r>
                <a:rPr lang="de-DE" sz="1100" b="1" dirty="0">
                  <a:solidFill>
                    <a:schemeClr val="tx1"/>
                  </a:solidFill>
                </a:rPr>
                <a:t> Digital Transformation</a:t>
              </a:r>
            </a:p>
            <a:p>
              <a:pPr marL="1076325">
                <a:spcBef>
                  <a:spcPts val="300"/>
                </a:spcBef>
              </a:pPr>
              <a:r>
                <a:rPr lang="de-DE" sz="1100" dirty="0">
                  <a:solidFill>
                    <a:schemeClr val="tx1"/>
                  </a:solidFill>
                </a:rPr>
                <a:t>And </a:t>
              </a:r>
              <a:r>
                <a:rPr lang="de-DE" sz="1100" dirty="0" err="1">
                  <a:solidFill>
                    <a:schemeClr val="tx1"/>
                  </a:solidFill>
                </a:rPr>
                <a:t>what</a:t>
              </a:r>
              <a:r>
                <a:rPr lang="de-DE" sz="1100" dirty="0">
                  <a:solidFill>
                    <a:schemeClr val="tx1"/>
                  </a:solidFill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</a:rPr>
                <a:t>is</a:t>
              </a:r>
              <a:r>
                <a:rPr lang="de-DE" sz="1100" dirty="0">
                  <a:solidFill>
                    <a:schemeClr val="tx1"/>
                  </a:solidFill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</a:rPr>
                <a:t>actually</a:t>
              </a:r>
              <a:r>
                <a:rPr lang="de-DE" sz="1100" dirty="0">
                  <a:solidFill>
                    <a:schemeClr val="tx1"/>
                  </a:solidFill>
                </a:rPr>
                <a:t> Digital Transformation?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0ACE1EB-47EF-BE82-6121-00CECAF74C79}"/>
                </a:ext>
              </a:extLst>
            </p:cNvPr>
            <p:cNvSpPr/>
            <p:nvPr/>
          </p:nvSpPr>
          <p:spPr>
            <a:xfrm>
              <a:off x="7338130" y="2613214"/>
              <a:ext cx="4234614" cy="968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 anchorCtr="0"/>
            <a:lstStyle/>
            <a:p>
              <a:pPr marL="1076325">
                <a:spcBef>
                  <a:spcPts val="600"/>
                </a:spcBef>
              </a:pPr>
              <a:r>
                <a:rPr lang="de-DE" sz="1100" b="1" dirty="0" err="1">
                  <a:solidFill>
                    <a:schemeClr val="tx1"/>
                  </a:solidFill>
                </a:rPr>
                <a:t>Participants</a:t>
              </a:r>
              <a:r>
                <a:rPr lang="de-DE" sz="1100" b="1" dirty="0">
                  <a:solidFill>
                    <a:schemeClr val="tx1"/>
                  </a:solidFill>
                </a:rPr>
                <a:t>: 10 - 12 </a:t>
              </a:r>
              <a:r>
                <a:rPr lang="de-DE" sz="1100" b="1" dirty="0" err="1">
                  <a:solidFill>
                    <a:schemeClr val="tx1"/>
                  </a:solidFill>
                </a:rPr>
                <a:t>Persons</a:t>
              </a:r>
              <a:endParaRPr lang="de-DE" sz="1100" b="1" dirty="0">
                <a:solidFill>
                  <a:schemeClr val="tx1"/>
                </a:solidFill>
              </a:endParaRPr>
            </a:p>
            <a:p>
              <a:pPr marL="1076325">
                <a:spcBef>
                  <a:spcPts val="300"/>
                </a:spcBef>
              </a:pPr>
              <a:r>
                <a:rPr lang="de-DE" sz="1100" dirty="0">
                  <a:solidFill>
                    <a:schemeClr val="tx1"/>
                  </a:solidFill>
                </a:rPr>
                <a:t>Middle Management and Teams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A4E5949-FDC9-0E8C-4423-5AAD8B4214F5}"/>
              </a:ext>
            </a:extLst>
          </p:cNvPr>
          <p:cNvGrpSpPr/>
          <p:nvPr/>
        </p:nvGrpSpPr>
        <p:grpSpPr>
          <a:xfrm>
            <a:off x="7573946" y="2602121"/>
            <a:ext cx="626658" cy="626658"/>
            <a:chOff x="4192973" y="4781550"/>
            <a:chExt cx="1428750" cy="142875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5C42036-11AF-C376-56CB-B945CBD910E4}"/>
                </a:ext>
              </a:extLst>
            </p:cNvPr>
            <p:cNvSpPr/>
            <p:nvPr/>
          </p:nvSpPr>
          <p:spPr>
            <a:xfrm>
              <a:off x="4192973" y="4781550"/>
              <a:ext cx="1428750" cy="142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9E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56C1ECA-DF5D-F82D-2441-9DC11D816B3E}"/>
                </a:ext>
              </a:extLst>
            </p:cNvPr>
            <p:cNvSpPr/>
            <p:nvPr/>
          </p:nvSpPr>
          <p:spPr>
            <a:xfrm>
              <a:off x="4273935" y="4856590"/>
              <a:ext cx="1266825" cy="1266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6A9DE51-964B-9EE5-C2B6-6C134EDAA032}"/>
              </a:ext>
            </a:extLst>
          </p:cNvPr>
          <p:cNvGrpSpPr/>
          <p:nvPr/>
        </p:nvGrpSpPr>
        <p:grpSpPr>
          <a:xfrm>
            <a:off x="7573946" y="1674777"/>
            <a:ext cx="626658" cy="626658"/>
            <a:chOff x="4192973" y="4781550"/>
            <a:chExt cx="1428750" cy="142875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8DC5391-9D05-DCB9-70A7-C807F99C66CB}"/>
                </a:ext>
              </a:extLst>
            </p:cNvPr>
            <p:cNvSpPr/>
            <p:nvPr/>
          </p:nvSpPr>
          <p:spPr>
            <a:xfrm>
              <a:off x="4192973" y="4781550"/>
              <a:ext cx="1428750" cy="142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9E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C97FBF97-AF89-EAC8-8187-E83260B5D5BF}"/>
                </a:ext>
              </a:extLst>
            </p:cNvPr>
            <p:cNvSpPr/>
            <p:nvPr/>
          </p:nvSpPr>
          <p:spPr>
            <a:xfrm>
              <a:off x="4273935" y="4856590"/>
              <a:ext cx="1266825" cy="1266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2BF4C3C3-A258-1721-4FE9-05B908C64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1107" y="1932271"/>
            <a:ext cx="426624" cy="1490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0FBBC0-BF15-3FD1-5E48-87F185903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1107" y="2788881"/>
            <a:ext cx="426624" cy="2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36503B-0F37-AD2E-4179-4C0BC548E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38" y="3337105"/>
            <a:ext cx="4224175" cy="2807834"/>
          </a:xfrm>
          <a:prstGeom prst="rect">
            <a:avLst/>
          </a:prstGeom>
        </p:spPr>
      </p:pic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729B0E1D-8C00-DB72-4EF8-0E0EBF8837A8}"/>
              </a:ext>
            </a:extLst>
          </p:cNvPr>
          <p:cNvSpPr txBox="1">
            <a:spLocks/>
          </p:cNvSpPr>
          <p:nvPr/>
        </p:nvSpPr>
        <p:spPr>
          <a:xfrm>
            <a:off x="550863" y="1560513"/>
            <a:ext cx="6148605" cy="4562902"/>
          </a:xfrm>
          <a:prstGeom prst="rect">
            <a:avLst/>
          </a:prstGeom>
        </p:spPr>
        <p:txBody>
          <a:bodyPr/>
          <a:lstStyle>
            <a:lvl1pPr marL="268288" indent="-268288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●"/>
              <a:tabLst>
                <a:tab pos="4127500" algn="r"/>
              </a:tabLst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Font typeface="Courier New" panose="02070309020205020404" pitchFamily="49" charset="0"/>
              <a:buChar char="o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01 /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Review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of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1st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day</a:t>
            </a: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009EE3"/>
                </a:solidFill>
                <a:latin typeface="Arial" panose="020B0604020202020204"/>
              </a:rPr>
              <a:t>02 /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	A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structured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approach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to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Digital Transformation</a:t>
            </a: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03 /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3 x 3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model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Digitalisation</a:t>
            </a: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i="1" dirty="0">
                <a:solidFill>
                  <a:prstClr val="black"/>
                </a:solidFill>
                <a:latin typeface="Arial" panose="020B0604020202020204"/>
              </a:rPr>
              <a:t>	Break</a:t>
            </a: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009EE3"/>
                </a:solidFill>
                <a:latin typeface="Arial" panose="020B0604020202020204"/>
              </a:rPr>
              <a:t>04 /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	New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Ways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of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Working in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the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context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of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Digital Transformation</a:t>
            </a: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05 /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Leadership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Roles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in Digital Transformation	</a:t>
            </a: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>
                <a:solidFill>
                  <a:srgbClr val="00B0F0"/>
                </a:solidFill>
                <a:latin typeface="Arial" panose="020B0604020202020204"/>
              </a:rPr>
              <a:t>06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/	Stanford Model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for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Digital Transformation</a:t>
            </a:r>
          </a:p>
          <a:p>
            <a:pPr marL="360363" marR="0" lvl="0" indent="-360363" algn="l" defTabSz="914400" rtl="0" eaLnBrk="1" fontAlgn="auto" latinLnBrk="0" hangingPunct="1"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lang="de-DE" i="1" dirty="0">
                <a:solidFill>
                  <a:prstClr val="black"/>
                </a:solidFill>
                <a:latin typeface="Arial" panose="020B0604020202020204"/>
              </a:rPr>
              <a:t>Lunch-Break</a:t>
            </a:r>
            <a:endParaRPr kumimoji="0" lang="de-DE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07 /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Actions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to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de-AT" dirty="0" err="1">
                <a:solidFill>
                  <a:prstClr val="black"/>
                </a:solidFill>
                <a:latin typeface="Arial" panose="020B0604020202020204"/>
              </a:rPr>
              <a:t>foster</a:t>
            </a:r>
            <a:r>
              <a:rPr lang="de-AT" dirty="0">
                <a:solidFill>
                  <a:prstClr val="black"/>
                </a:solidFill>
                <a:latin typeface="Arial" panose="020B0604020202020204"/>
              </a:rPr>
              <a:t> Digital Transformation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/>
              </a:rPr>
              <a:t>	</a:t>
            </a:r>
            <a:r>
              <a:rPr kumimoji="0" lang="de-DE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Break</a:t>
            </a:r>
          </a:p>
          <a:p>
            <a:pPr marL="0" indent="0">
              <a:spcBef>
                <a:spcPts val="300"/>
              </a:spcBef>
              <a:buClr>
                <a:prstClr val="black"/>
              </a:buClr>
              <a:buSzPct val="75000"/>
              <a:buNone/>
              <a:tabLst/>
              <a:defRPr/>
            </a:pPr>
            <a:r>
              <a:rPr lang="de-DE" dirty="0">
                <a:solidFill>
                  <a:srgbClr val="009EE3"/>
                </a:solidFill>
                <a:latin typeface="Arial" panose="020B0604020202020204"/>
              </a:rPr>
              <a:t>08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  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Conclusions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</a:t>
            </a:r>
            <a:r>
              <a:rPr kumimoji="0" lang="ro-RO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o-RO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learnings</a:t>
            </a:r>
            <a:endParaRPr lang="ro-RO" dirty="0">
              <a:solidFill>
                <a:prstClr val="black"/>
              </a:solidFill>
              <a:latin typeface="Arial" panose="020B0604020202020204"/>
            </a:endParaRPr>
          </a:p>
          <a:p>
            <a:pPr marL="360363" marR="0" lvl="0" indent="-360363" algn="l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009EE3"/>
                </a:solidFill>
                <a:latin typeface="Arial" panose="020B0604020202020204"/>
              </a:rPr>
              <a:t>09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rgbClr val="009EE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/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Feedback &amp; Closing</a:t>
            </a: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7F63D8A-AF5B-7FCF-5540-EBA3161D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Transformation</a:t>
            </a:r>
            <a:r>
              <a:rPr lang="de-DE" b="1" cap="none" dirty="0">
                <a:solidFill>
                  <a:schemeClr val="tx1"/>
                </a:solidFill>
              </a:rPr>
              <a:t> </a:t>
            </a:r>
            <a:r>
              <a:rPr lang="de-DE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│ </a:t>
            </a:r>
            <a:r>
              <a:rPr lang="en-US" cap="none" dirty="0">
                <a:solidFill>
                  <a:srgbClr val="009E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2</a:t>
            </a:r>
            <a:r>
              <a:rPr lang="en-US" sz="2000" b="1" dirty="0">
                <a:solidFill>
                  <a:srgbClr val="009EE3"/>
                </a:solidFill>
              </a:rPr>
              <a:t>   </a:t>
            </a:r>
            <a:endParaRPr lang="de-DE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8C30E6A-2937-29D4-5813-3847992EC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9512" r="5579"/>
          <a:stretch/>
        </p:blipFill>
        <p:spPr bwMode="auto">
          <a:xfrm>
            <a:off x="653410" y="2444815"/>
            <a:ext cx="244860" cy="2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0DA1B58-6AF2-4E73-668B-2BDA31477935}"/>
              </a:ext>
            </a:extLst>
          </p:cNvPr>
          <p:cNvCxnSpPr/>
          <p:nvPr/>
        </p:nvCxnSpPr>
        <p:spPr>
          <a:xfrm>
            <a:off x="608744" y="2399590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4AFFDA7-2B58-37F0-26EF-5DEFAD9F6BBD}"/>
              </a:ext>
            </a:extLst>
          </p:cNvPr>
          <p:cNvCxnSpPr/>
          <p:nvPr/>
        </p:nvCxnSpPr>
        <p:spPr>
          <a:xfrm>
            <a:off x="585902" y="2788881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173D0BF-58BF-26A1-2602-0EADB82E9A73}"/>
              </a:ext>
            </a:extLst>
          </p:cNvPr>
          <p:cNvCxnSpPr/>
          <p:nvPr/>
        </p:nvCxnSpPr>
        <p:spPr>
          <a:xfrm>
            <a:off x="661832" y="3878255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982D4BAE-EB4C-A920-BF75-D75020841CB8}"/>
              </a:ext>
            </a:extLst>
          </p:cNvPr>
          <p:cNvCxnSpPr/>
          <p:nvPr/>
        </p:nvCxnSpPr>
        <p:spPr>
          <a:xfrm>
            <a:off x="619256" y="4257629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0631F1E-9A6A-0FF9-49D3-A26263D91027}"/>
              </a:ext>
            </a:extLst>
          </p:cNvPr>
          <p:cNvCxnSpPr/>
          <p:nvPr/>
        </p:nvCxnSpPr>
        <p:spPr>
          <a:xfrm>
            <a:off x="661832" y="5016283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2681B62B-A686-29EC-E4DD-A7E19DF8CC86}"/>
              </a:ext>
            </a:extLst>
          </p:cNvPr>
          <p:cNvCxnSpPr/>
          <p:nvPr/>
        </p:nvCxnSpPr>
        <p:spPr>
          <a:xfrm>
            <a:off x="648865" y="4599787"/>
            <a:ext cx="54767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D97A7CAD-CBDF-CBC1-2C0E-0AFFF5A3B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9512" r="5579"/>
          <a:stretch/>
        </p:blipFill>
        <p:spPr bwMode="auto">
          <a:xfrm>
            <a:off x="608744" y="4659265"/>
            <a:ext cx="244860" cy="24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5">
            <a:extLst>
              <a:ext uri="{FF2B5EF4-FFF2-40B4-BE49-F238E27FC236}">
                <a16:creationId xmlns:a16="http://schemas.microsoft.com/office/drawing/2014/main" id="{0259BA29-019C-024C-4FAB-B0981B97E7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5902" y="3883815"/>
            <a:ext cx="375732" cy="306579"/>
            <a:chOff x="2833" y="1926"/>
            <a:chExt cx="1304" cy="1064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A429C022-3D5A-989D-D75A-F2B72628BA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33" y="1926"/>
              <a:ext cx="1304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209332A3-1EF1-74E9-A2A7-466991466D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9" y="2095"/>
              <a:ext cx="169" cy="655"/>
            </a:xfrm>
            <a:custGeom>
              <a:avLst/>
              <a:gdLst>
                <a:gd name="T0" fmla="*/ 141 w 169"/>
                <a:gd name="T1" fmla="*/ 149 h 655"/>
                <a:gd name="T2" fmla="*/ 121 w 169"/>
                <a:gd name="T3" fmla="*/ 223 h 655"/>
                <a:gd name="T4" fmla="*/ 103 w 169"/>
                <a:gd name="T5" fmla="*/ 233 h 655"/>
                <a:gd name="T6" fmla="*/ 98 w 169"/>
                <a:gd name="T7" fmla="*/ 157 h 655"/>
                <a:gd name="T8" fmla="*/ 87 w 169"/>
                <a:gd name="T9" fmla="*/ 85 h 655"/>
                <a:gd name="T10" fmla="*/ 83 w 169"/>
                <a:gd name="T11" fmla="*/ 34 h 655"/>
                <a:gd name="T12" fmla="*/ 72 w 169"/>
                <a:gd name="T13" fmla="*/ 26 h 655"/>
                <a:gd name="T14" fmla="*/ 59 w 169"/>
                <a:gd name="T15" fmla="*/ 34 h 655"/>
                <a:gd name="T16" fmla="*/ 61 w 169"/>
                <a:gd name="T17" fmla="*/ 88 h 655"/>
                <a:gd name="T18" fmla="*/ 72 w 169"/>
                <a:gd name="T19" fmla="*/ 161 h 655"/>
                <a:gd name="T20" fmla="*/ 77 w 169"/>
                <a:gd name="T21" fmla="*/ 237 h 655"/>
                <a:gd name="T22" fmla="*/ 53 w 169"/>
                <a:gd name="T23" fmla="*/ 229 h 655"/>
                <a:gd name="T24" fmla="*/ 27 w 169"/>
                <a:gd name="T25" fmla="*/ 163 h 655"/>
                <a:gd name="T26" fmla="*/ 31 w 169"/>
                <a:gd name="T27" fmla="*/ 39 h 655"/>
                <a:gd name="T28" fmla="*/ 23 w 169"/>
                <a:gd name="T29" fmla="*/ 28 h 655"/>
                <a:gd name="T30" fmla="*/ 9 w 169"/>
                <a:gd name="T31" fmla="*/ 30 h 655"/>
                <a:gd name="T32" fmla="*/ 2 w 169"/>
                <a:gd name="T33" fmla="*/ 81 h 655"/>
                <a:gd name="T34" fmla="*/ 9 w 169"/>
                <a:gd name="T35" fmla="*/ 212 h 655"/>
                <a:gd name="T36" fmla="*/ 39 w 169"/>
                <a:gd name="T37" fmla="*/ 252 h 655"/>
                <a:gd name="T38" fmla="*/ 41 w 169"/>
                <a:gd name="T39" fmla="*/ 295 h 655"/>
                <a:gd name="T40" fmla="*/ 43 w 169"/>
                <a:gd name="T41" fmla="*/ 410 h 655"/>
                <a:gd name="T42" fmla="*/ 44 w 169"/>
                <a:gd name="T43" fmla="*/ 478 h 655"/>
                <a:gd name="T44" fmla="*/ 36 w 169"/>
                <a:gd name="T45" fmla="*/ 565 h 655"/>
                <a:gd name="T46" fmla="*/ 53 w 169"/>
                <a:gd name="T47" fmla="*/ 639 h 655"/>
                <a:gd name="T48" fmla="*/ 70 w 169"/>
                <a:gd name="T49" fmla="*/ 651 h 655"/>
                <a:gd name="T50" fmla="*/ 94 w 169"/>
                <a:gd name="T51" fmla="*/ 655 h 655"/>
                <a:gd name="T52" fmla="*/ 116 w 169"/>
                <a:gd name="T53" fmla="*/ 654 h 655"/>
                <a:gd name="T54" fmla="*/ 123 w 169"/>
                <a:gd name="T55" fmla="*/ 647 h 655"/>
                <a:gd name="T56" fmla="*/ 141 w 169"/>
                <a:gd name="T57" fmla="*/ 510 h 655"/>
                <a:gd name="T58" fmla="*/ 137 w 169"/>
                <a:gd name="T59" fmla="*/ 435 h 655"/>
                <a:gd name="T60" fmla="*/ 129 w 169"/>
                <a:gd name="T61" fmla="*/ 367 h 655"/>
                <a:gd name="T62" fmla="*/ 121 w 169"/>
                <a:gd name="T63" fmla="*/ 284 h 655"/>
                <a:gd name="T64" fmla="*/ 120 w 169"/>
                <a:gd name="T65" fmla="*/ 257 h 655"/>
                <a:gd name="T66" fmla="*/ 128 w 169"/>
                <a:gd name="T67" fmla="*/ 252 h 655"/>
                <a:gd name="T68" fmla="*/ 148 w 169"/>
                <a:gd name="T69" fmla="*/ 235 h 655"/>
                <a:gd name="T70" fmla="*/ 166 w 169"/>
                <a:gd name="T71" fmla="*/ 107 h 655"/>
                <a:gd name="T72" fmla="*/ 150 w 169"/>
                <a:gd name="T73" fmla="*/ 7 h 655"/>
                <a:gd name="T74" fmla="*/ 136 w 169"/>
                <a:gd name="T75" fmla="*/ 0 h 655"/>
                <a:gd name="T76" fmla="*/ 125 w 169"/>
                <a:gd name="T77" fmla="*/ 9 h 655"/>
                <a:gd name="T78" fmla="*/ 100 w 169"/>
                <a:gd name="T79" fmla="*/ 628 h 655"/>
                <a:gd name="T80" fmla="*/ 77 w 169"/>
                <a:gd name="T81" fmla="*/ 624 h 655"/>
                <a:gd name="T82" fmla="*/ 64 w 169"/>
                <a:gd name="T83" fmla="*/ 586 h 655"/>
                <a:gd name="T84" fmla="*/ 72 w 169"/>
                <a:gd name="T85" fmla="*/ 501 h 655"/>
                <a:gd name="T86" fmla="*/ 70 w 169"/>
                <a:gd name="T87" fmla="*/ 432 h 655"/>
                <a:gd name="T88" fmla="*/ 66 w 169"/>
                <a:gd name="T89" fmla="*/ 334 h 655"/>
                <a:gd name="T90" fmla="*/ 77 w 169"/>
                <a:gd name="T91" fmla="*/ 263 h 655"/>
                <a:gd name="T92" fmla="*/ 81 w 169"/>
                <a:gd name="T93" fmla="*/ 263 h 655"/>
                <a:gd name="T94" fmla="*/ 86 w 169"/>
                <a:gd name="T95" fmla="*/ 267 h 655"/>
                <a:gd name="T96" fmla="*/ 90 w 169"/>
                <a:gd name="T97" fmla="*/ 267 h 655"/>
                <a:gd name="T98" fmla="*/ 93 w 169"/>
                <a:gd name="T99" fmla="*/ 267 h 655"/>
                <a:gd name="T100" fmla="*/ 93 w 169"/>
                <a:gd name="T101" fmla="*/ 267 h 655"/>
                <a:gd name="T102" fmla="*/ 99 w 169"/>
                <a:gd name="T103" fmla="*/ 345 h 655"/>
                <a:gd name="T104" fmla="*/ 112 w 169"/>
                <a:gd name="T105" fmla="*/ 465 h 655"/>
                <a:gd name="T106" fmla="*/ 115 w 169"/>
                <a:gd name="T107" fmla="*/ 516 h 655"/>
                <a:gd name="T108" fmla="*/ 112 w 169"/>
                <a:gd name="T109" fmla="*/ 58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9" h="655">
                  <a:moveTo>
                    <a:pt x="132" y="66"/>
                  </a:moveTo>
                  <a:lnTo>
                    <a:pt x="138" y="106"/>
                  </a:lnTo>
                  <a:lnTo>
                    <a:pt x="141" y="149"/>
                  </a:lnTo>
                  <a:lnTo>
                    <a:pt x="138" y="187"/>
                  </a:lnTo>
                  <a:lnTo>
                    <a:pt x="127" y="218"/>
                  </a:lnTo>
                  <a:lnTo>
                    <a:pt x="121" y="223"/>
                  </a:lnTo>
                  <a:lnTo>
                    <a:pt x="116" y="227"/>
                  </a:lnTo>
                  <a:lnTo>
                    <a:pt x="110" y="231"/>
                  </a:lnTo>
                  <a:lnTo>
                    <a:pt x="103" y="233"/>
                  </a:lnTo>
                  <a:lnTo>
                    <a:pt x="103" y="208"/>
                  </a:lnTo>
                  <a:lnTo>
                    <a:pt x="100" y="182"/>
                  </a:lnTo>
                  <a:lnTo>
                    <a:pt x="98" y="157"/>
                  </a:lnTo>
                  <a:lnTo>
                    <a:pt x="94" y="132"/>
                  </a:lnTo>
                  <a:lnTo>
                    <a:pt x="91" y="109"/>
                  </a:lnTo>
                  <a:lnTo>
                    <a:pt x="87" y="85"/>
                  </a:lnTo>
                  <a:lnTo>
                    <a:pt x="86" y="62"/>
                  </a:lnTo>
                  <a:lnTo>
                    <a:pt x="85" y="39"/>
                  </a:lnTo>
                  <a:lnTo>
                    <a:pt x="83" y="34"/>
                  </a:lnTo>
                  <a:lnTo>
                    <a:pt x="81" y="30"/>
                  </a:lnTo>
                  <a:lnTo>
                    <a:pt x="77" y="28"/>
                  </a:lnTo>
                  <a:lnTo>
                    <a:pt x="72" y="26"/>
                  </a:lnTo>
                  <a:lnTo>
                    <a:pt x="66" y="28"/>
                  </a:lnTo>
                  <a:lnTo>
                    <a:pt x="61" y="30"/>
                  </a:lnTo>
                  <a:lnTo>
                    <a:pt x="59" y="34"/>
                  </a:lnTo>
                  <a:lnTo>
                    <a:pt x="57" y="39"/>
                  </a:lnTo>
                  <a:lnTo>
                    <a:pt x="59" y="64"/>
                  </a:lnTo>
                  <a:lnTo>
                    <a:pt x="61" y="88"/>
                  </a:lnTo>
                  <a:lnTo>
                    <a:pt x="64" y="113"/>
                  </a:lnTo>
                  <a:lnTo>
                    <a:pt x="68" y="136"/>
                  </a:lnTo>
                  <a:lnTo>
                    <a:pt x="72" y="161"/>
                  </a:lnTo>
                  <a:lnTo>
                    <a:pt x="74" y="187"/>
                  </a:lnTo>
                  <a:lnTo>
                    <a:pt x="76" y="212"/>
                  </a:lnTo>
                  <a:lnTo>
                    <a:pt x="77" y="237"/>
                  </a:lnTo>
                  <a:lnTo>
                    <a:pt x="68" y="236"/>
                  </a:lnTo>
                  <a:lnTo>
                    <a:pt x="61" y="233"/>
                  </a:lnTo>
                  <a:lnTo>
                    <a:pt x="53" y="229"/>
                  </a:lnTo>
                  <a:lnTo>
                    <a:pt x="48" y="225"/>
                  </a:lnTo>
                  <a:lnTo>
                    <a:pt x="34" y="199"/>
                  </a:lnTo>
                  <a:lnTo>
                    <a:pt x="27" y="163"/>
                  </a:lnTo>
                  <a:lnTo>
                    <a:pt x="27" y="122"/>
                  </a:lnTo>
                  <a:lnTo>
                    <a:pt x="30" y="83"/>
                  </a:lnTo>
                  <a:lnTo>
                    <a:pt x="31" y="39"/>
                  </a:lnTo>
                  <a:lnTo>
                    <a:pt x="31" y="34"/>
                  </a:lnTo>
                  <a:lnTo>
                    <a:pt x="28" y="30"/>
                  </a:lnTo>
                  <a:lnTo>
                    <a:pt x="23" y="28"/>
                  </a:lnTo>
                  <a:lnTo>
                    <a:pt x="18" y="26"/>
                  </a:lnTo>
                  <a:lnTo>
                    <a:pt x="13" y="28"/>
                  </a:lnTo>
                  <a:lnTo>
                    <a:pt x="9" y="30"/>
                  </a:lnTo>
                  <a:lnTo>
                    <a:pt x="6" y="34"/>
                  </a:lnTo>
                  <a:lnTo>
                    <a:pt x="5" y="39"/>
                  </a:lnTo>
                  <a:lnTo>
                    <a:pt x="2" y="81"/>
                  </a:lnTo>
                  <a:lnTo>
                    <a:pt x="0" y="126"/>
                  </a:lnTo>
                  <a:lnTo>
                    <a:pt x="1" y="170"/>
                  </a:lnTo>
                  <a:lnTo>
                    <a:pt x="9" y="212"/>
                  </a:lnTo>
                  <a:lnTo>
                    <a:pt x="28" y="244"/>
                  </a:lnTo>
                  <a:lnTo>
                    <a:pt x="34" y="248"/>
                  </a:lnTo>
                  <a:lnTo>
                    <a:pt x="39" y="252"/>
                  </a:lnTo>
                  <a:lnTo>
                    <a:pt x="43" y="256"/>
                  </a:lnTo>
                  <a:lnTo>
                    <a:pt x="48" y="258"/>
                  </a:lnTo>
                  <a:lnTo>
                    <a:pt x="41" y="295"/>
                  </a:lnTo>
                  <a:lnTo>
                    <a:pt x="40" y="333"/>
                  </a:lnTo>
                  <a:lnTo>
                    <a:pt x="40" y="371"/>
                  </a:lnTo>
                  <a:lnTo>
                    <a:pt x="43" y="410"/>
                  </a:lnTo>
                  <a:lnTo>
                    <a:pt x="44" y="434"/>
                  </a:lnTo>
                  <a:lnTo>
                    <a:pt x="44" y="456"/>
                  </a:lnTo>
                  <a:lnTo>
                    <a:pt x="44" y="478"/>
                  </a:lnTo>
                  <a:lnTo>
                    <a:pt x="44" y="499"/>
                  </a:lnTo>
                  <a:lnTo>
                    <a:pt x="40" y="535"/>
                  </a:lnTo>
                  <a:lnTo>
                    <a:pt x="36" y="565"/>
                  </a:lnTo>
                  <a:lnTo>
                    <a:pt x="36" y="594"/>
                  </a:lnTo>
                  <a:lnTo>
                    <a:pt x="40" y="619"/>
                  </a:lnTo>
                  <a:lnTo>
                    <a:pt x="53" y="639"/>
                  </a:lnTo>
                  <a:lnTo>
                    <a:pt x="59" y="643"/>
                  </a:lnTo>
                  <a:lnTo>
                    <a:pt x="64" y="647"/>
                  </a:lnTo>
                  <a:lnTo>
                    <a:pt x="70" y="651"/>
                  </a:lnTo>
                  <a:lnTo>
                    <a:pt x="78" y="653"/>
                  </a:lnTo>
                  <a:lnTo>
                    <a:pt x="86" y="654"/>
                  </a:lnTo>
                  <a:lnTo>
                    <a:pt x="94" y="655"/>
                  </a:lnTo>
                  <a:lnTo>
                    <a:pt x="103" y="655"/>
                  </a:lnTo>
                  <a:lnTo>
                    <a:pt x="112" y="654"/>
                  </a:lnTo>
                  <a:lnTo>
                    <a:pt x="116" y="654"/>
                  </a:lnTo>
                  <a:lnTo>
                    <a:pt x="119" y="653"/>
                  </a:lnTo>
                  <a:lnTo>
                    <a:pt x="121" y="650"/>
                  </a:lnTo>
                  <a:lnTo>
                    <a:pt x="123" y="647"/>
                  </a:lnTo>
                  <a:lnTo>
                    <a:pt x="136" y="607"/>
                  </a:lnTo>
                  <a:lnTo>
                    <a:pt x="141" y="558"/>
                  </a:lnTo>
                  <a:lnTo>
                    <a:pt x="141" y="510"/>
                  </a:lnTo>
                  <a:lnTo>
                    <a:pt x="140" y="464"/>
                  </a:lnTo>
                  <a:lnTo>
                    <a:pt x="138" y="448"/>
                  </a:lnTo>
                  <a:lnTo>
                    <a:pt x="137" y="435"/>
                  </a:lnTo>
                  <a:lnTo>
                    <a:pt x="135" y="408"/>
                  </a:lnTo>
                  <a:lnTo>
                    <a:pt x="131" y="380"/>
                  </a:lnTo>
                  <a:lnTo>
                    <a:pt x="129" y="367"/>
                  </a:lnTo>
                  <a:lnTo>
                    <a:pt x="127" y="339"/>
                  </a:lnTo>
                  <a:lnTo>
                    <a:pt x="123" y="312"/>
                  </a:lnTo>
                  <a:lnTo>
                    <a:pt x="121" y="284"/>
                  </a:lnTo>
                  <a:lnTo>
                    <a:pt x="120" y="258"/>
                  </a:lnTo>
                  <a:lnTo>
                    <a:pt x="120" y="258"/>
                  </a:lnTo>
                  <a:lnTo>
                    <a:pt x="120" y="257"/>
                  </a:lnTo>
                  <a:lnTo>
                    <a:pt x="120" y="257"/>
                  </a:lnTo>
                  <a:lnTo>
                    <a:pt x="120" y="256"/>
                  </a:lnTo>
                  <a:lnTo>
                    <a:pt x="128" y="252"/>
                  </a:lnTo>
                  <a:lnTo>
                    <a:pt x="135" y="246"/>
                  </a:lnTo>
                  <a:lnTo>
                    <a:pt x="141" y="241"/>
                  </a:lnTo>
                  <a:lnTo>
                    <a:pt x="148" y="235"/>
                  </a:lnTo>
                  <a:lnTo>
                    <a:pt x="165" y="199"/>
                  </a:lnTo>
                  <a:lnTo>
                    <a:pt x="169" y="155"/>
                  </a:lnTo>
                  <a:lnTo>
                    <a:pt x="166" y="107"/>
                  </a:lnTo>
                  <a:lnTo>
                    <a:pt x="158" y="62"/>
                  </a:lnTo>
                  <a:lnTo>
                    <a:pt x="152" y="12"/>
                  </a:lnTo>
                  <a:lnTo>
                    <a:pt x="150" y="7"/>
                  </a:lnTo>
                  <a:lnTo>
                    <a:pt x="146" y="3"/>
                  </a:lnTo>
                  <a:lnTo>
                    <a:pt x="141" y="0"/>
                  </a:lnTo>
                  <a:lnTo>
                    <a:pt x="136" y="0"/>
                  </a:lnTo>
                  <a:lnTo>
                    <a:pt x="131" y="1"/>
                  </a:lnTo>
                  <a:lnTo>
                    <a:pt x="128" y="4"/>
                  </a:lnTo>
                  <a:lnTo>
                    <a:pt x="125" y="9"/>
                  </a:lnTo>
                  <a:lnTo>
                    <a:pt x="124" y="14"/>
                  </a:lnTo>
                  <a:lnTo>
                    <a:pt x="132" y="66"/>
                  </a:lnTo>
                  <a:close/>
                  <a:moveTo>
                    <a:pt x="100" y="628"/>
                  </a:moveTo>
                  <a:lnTo>
                    <a:pt x="91" y="628"/>
                  </a:lnTo>
                  <a:lnTo>
                    <a:pt x="83" y="626"/>
                  </a:lnTo>
                  <a:lnTo>
                    <a:pt x="77" y="624"/>
                  </a:lnTo>
                  <a:lnTo>
                    <a:pt x="72" y="620"/>
                  </a:lnTo>
                  <a:lnTo>
                    <a:pt x="65" y="605"/>
                  </a:lnTo>
                  <a:lnTo>
                    <a:pt x="64" y="586"/>
                  </a:lnTo>
                  <a:lnTo>
                    <a:pt x="65" y="562"/>
                  </a:lnTo>
                  <a:lnTo>
                    <a:pt x="68" y="539"/>
                  </a:lnTo>
                  <a:lnTo>
                    <a:pt x="72" y="501"/>
                  </a:lnTo>
                  <a:lnTo>
                    <a:pt x="72" y="478"/>
                  </a:lnTo>
                  <a:lnTo>
                    <a:pt x="72" y="455"/>
                  </a:lnTo>
                  <a:lnTo>
                    <a:pt x="70" y="432"/>
                  </a:lnTo>
                  <a:lnTo>
                    <a:pt x="69" y="409"/>
                  </a:lnTo>
                  <a:lnTo>
                    <a:pt x="68" y="371"/>
                  </a:lnTo>
                  <a:lnTo>
                    <a:pt x="66" y="334"/>
                  </a:lnTo>
                  <a:lnTo>
                    <a:pt x="69" y="297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1" y="263"/>
                  </a:lnTo>
                  <a:lnTo>
                    <a:pt x="82" y="265"/>
                  </a:lnTo>
                  <a:lnTo>
                    <a:pt x="83" y="266"/>
                  </a:lnTo>
                  <a:lnTo>
                    <a:pt x="86" y="267"/>
                  </a:lnTo>
                  <a:lnTo>
                    <a:pt x="87" y="267"/>
                  </a:lnTo>
                  <a:lnTo>
                    <a:pt x="89" y="267"/>
                  </a:lnTo>
                  <a:lnTo>
                    <a:pt x="90" y="267"/>
                  </a:lnTo>
                  <a:lnTo>
                    <a:pt x="91" y="267"/>
                  </a:lnTo>
                  <a:lnTo>
                    <a:pt x="93" y="266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93" y="267"/>
                  </a:lnTo>
                  <a:lnTo>
                    <a:pt x="94" y="294"/>
                  </a:lnTo>
                  <a:lnTo>
                    <a:pt x="97" y="318"/>
                  </a:lnTo>
                  <a:lnTo>
                    <a:pt x="99" y="345"/>
                  </a:lnTo>
                  <a:lnTo>
                    <a:pt x="103" y="371"/>
                  </a:lnTo>
                  <a:lnTo>
                    <a:pt x="111" y="449"/>
                  </a:lnTo>
                  <a:lnTo>
                    <a:pt x="112" y="465"/>
                  </a:lnTo>
                  <a:lnTo>
                    <a:pt x="114" y="481"/>
                  </a:lnTo>
                  <a:lnTo>
                    <a:pt x="114" y="498"/>
                  </a:lnTo>
                  <a:lnTo>
                    <a:pt x="115" y="516"/>
                  </a:lnTo>
                  <a:lnTo>
                    <a:pt x="115" y="533"/>
                  </a:lnTo>
                  <a:lnTo>
                    <a:pt x="114" y="560"/>
                  </a:lnTo>
                  <a:lnTo>
                    <a:pt x="112" y="584"/>
                  </a:lnTo>
                  <a:lnTo>
                    <a:pt x="107" y="608"/>
                  </a:lnTo>
                  <a:lnTo>
                    <a:pt x="100" y="6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BD07A7B-A3CE-C57A-0F08-5A2F49BE55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2" y="2077"/>
              <a:ext cx="125" cy="699"/>
            </a:xfrm>
            <a:custGeom>
              <a:avLst/>
              <a:gdLst>
                <a:gd name="T0" fmla="*/ 102 w 125"/>
                <a:gd name="T1" fmla="*/ 0 h 699"/>
                <a:gd name="T2" fmla="*/ 81 w 125"/>
                <a:gd name="T3" fmla="*/ 1 h 699"/>
                <a:gd name="T4" fmla="*/ 64 w 125"/>
                <a:gd name="T5" fmla="*/ 10 h 699"/>
                <a:gd name="T6" fmla="*/ 49 w 125"/>
                <a:gd name="T7" fmla="*/ 25 h 699"/>
                <a:gd name="T8" fmla="*/ 30 w 125"/>
                <a:gd name="T9" fmla="*/ 61 h 699"/>
                <a:gd name="T10" fmla="*/ 17 w 125"/>
                <a:gd name="T11" fmla="*/ 129 h 699"/>
                <a:gd name="T12" fmla="*/ 17 w 125"/>
                <a:gd name="T13" fmla="*/ 196 h 699"/>
                <a:gd name="T14" fmla="*/ 22 w 125"/>
                <a:gd name="T15" fmla="*/ 253 h 699"/>
                <a:gd name="T16" fmla="*/ 33 w 125"/>
                <a:gd name="T17" fmla="*/ 302 h 699"/>
                <a:gd name="T18" fmla="*/ 47 w 125"/>
                <a:gd name="T19" fmla="*/ 342 h 699"/>
                <a:gd name="T20" fmla="*/ 42 w 125"/>
                <a:gd name="T21" fmla="*/ 372 h 699"/>
                <a:gd name="T22" fmla="*/ 22 w 125"/>
                <a:gd name="T23" fmla="*/ 416 h 699"/>
                <a:gd name="T24" fmla="*/ 8 w 125"/>
                <a:gd name="T25" fmla="*/ 471 h 699"/>
                <a:gd name="T26" fmla="*/ 1 w 125"/>
                <a:gd name="T27" fmla="*/ 530 h 699"/>
                <a:gd name="T28" fmla="*/ 0 w 125"/>
                <a:gd name="T29" fmla="*/ 576 h 699"/>
                <a:gd name="T30" fmla="*/ 3 w 125"/>
                <a:gd name="T31" fmla="*/ 609 h 699"/>
                <a:gd name="T32" fmla="*/ 11 w 125"/>
                <a:gd name="T33" fmla="*/ 648 h 699"/>
                <a:gd name="T34" fmla="*/ 28 w 125"/>
                <a:gd name="T35" fmla="*/ 680 h 699"/>
                <a:gd name="T36" fmla="*/ 46 w 125"/>
                <a:gd name="T37" fmla="*/ 695 h 699"/>
                <a:gd name="T38" fmla="*/ 64 w 125"/>
                <a:gd name="T39" fmla="*/ 699 h 699"/>
                <a:gd name="T40" fmla="*/ 75 w 125"/>
                <a:gd name="T41" fmla="*/ 698 h 699"/>
                <a:gd name="T42" fmla="*/ 79 w 125"/>
                <a:gd name="T43" fmla="*/ 695 h 699"/>
                <a:gd name="T44" fmla="*/ 94 w 125"/>
                <a:gd name="T45" fmla="*/ 669 h 699"/>
                <a:gd name="T46" fmla="*/ 105 w 125"/>
                <a:gd name="T47" fmla="*/ 610 h 699"/>
                <a:gd name="T48" fmla="*/ 106 w 125"/>
                <a:gd name="T49" fmla="*/ 545 h 699"/>
                <a:gd name="T50" fmla="*/ 121 w 125"/>
                <a:gd name="T51" fmla="*/ 346 h 699"/>
                <a:gd name="T52" fmla="*/ 123 w 125"/>
                <a:gd name="T53" fmla="*/ 250 h 699"/>
                <a:gd name="T54" fmla="*/ 123 w 125"/>
                <a:gd name="T55" fmla="*/ 156 h 699"/>
                <a:gd name="T56" fmla="*/ 123 w 125"/>
                <a:gd name="T57" fmla="*/ 9 h 699"/>
                <a:gd name="T58" fmla="*/ 118 w 125"/>
                <a:gd name="T59" fmla="*/ 2 h 699"/>
                <a:gd name="T60" fmla="*/ 88 w 125"/>
                <a:gd name="T61" fmla="*/ 414 h 699"/>
                <a:gd name="T62" fmla="*/ 79 w 125"/>
                <a:gd name="T63" fmla="*/ 581 h 699"/>
                <a:gd name="T64" fmla="*/ 76 w 125"/>
                <a:gd name="T65" fmla="*/ 630 h 699"/>
                <a:gd name="T66" fmla="*/ 63 w 125"/>
                <a:gd name="T67" fmla="*/ 672 h 699"/>
                <a:gd name="T68" fmla="*/ 42 w 125"/>
                <a:gd name="T69" fmla="*/ 651 h 699"/>
                <a:gd name="T70" fmla="*/ 32 w 125"/>
                <a:gd name="T71" fmla="*/ 618 h 699"/>
                <a:gd name="T72" fmla="*/ 28 w 125"/>
                <a:gd name="T73" fmla="*/ 589 h 699"/>
                <a:gd name="T74" fmla="*/ 26 w 125"/>
                <a:gd name="T75" fmla="*/ 558 h 699"/>
                <a:gd name="T76" fmla="*/ 32 w 125"/>
                <a:gd name="T77" fmla="*/ 490 h 699"/>
                <a:gd name="T78" fmla="*/ 46 w 125"/>
                <a:gd name="T79" fmla="*/ 428 h 699"/>
                <a:gd name="T80" fmla="*/ 66 w 125"/>
                <a:gd name="T81" fmla="*/ 382 h 699"/>
                <a:gd name="T82" fmla="*/ 92 w 125"/>
                <a:gd name="T83" fmla="*/ 361 h 699"/>
                <a:gd name="T84" fmla="*/ 92 w 125"/>
                <a:gd name="T85" fmla="*/ 361 h 699"/>
                <a:gd name="T86" fmla="*/ 92 w 125"/>
                <a:gd name="T87" fmla="*/ 361 h 699"/>
                <a:gd name="T88" fmla="*/ 89 w 125"/>
                <a:gd name="T89" fmla="*/ 395 h 699"/>
                <a:gd name="T90" fmla="*/ 88 w 125"/>
                <a:gd name="T91" fmla="*/ 414 h 699"/>
                <a:gd name="T92" fmla="*/ 96 w 125"/>
                <a:gd name="T93" fmla="*/ 249 h 699"/>
                <a:gd name="T94" fmla="*/ 94 w 125"/>
                <a:gd name="T95" fmla="*/ 306 h 699"/>
                <a:gd name="T96" fmla="*/ 92 w 125"/>
                <a:gd name="T97" fmla="*/ 334 h 699"/>
                <a:gd name="T98" fmla="*/ 88 w 125"/>
                <a:gd name="T99" fmla="*/ 334 h 699"/>
                <a:gd name="T100" fmla="*/ 84 w 125"/>
                <a:gd name="T101" fmla="*/ 335 h 699"/>
                <a:gd name="T102" fmla="*/ 79 w 125"/>
                <a:gd name="T103" fmla="*/ 336 h 699"/>
                <a:gd name="T104" fmla="*/ 63 w 125"/>
                <a:gd name="T105" fmla="*/ 312 h 699"/>
                <a:gd name="T106" fmla="*/ 46 w 125"/>
                <a:gd name="T107" fmla="*/ 221 h 699"/>
                <a:gd name="T108" fmla="*/ 45 w 125"/>
                <a:gd name="T109" fmla="*/ 132 h 699"/>
                <a:gd name="T110" fmla="*/ 55 w 125"/>
                <a:gd name="T111" fmla="*/ 72 h 699"/>
                <a:gd name="T112" fmla="*/ 71 w 125"/>
                <a:gd name="T113" fmla="*/ 39 h 699"/>
                <a:gd name="T114" fmla="*/ 88 w 125"/>
                <a:gd name="T115" fmla="*/ 27 h 699"/>
                <a:gd name="T116" fmla="*/ 97 w 125"/>
                <a:gd name="T117" fmla="*/ 56 h 699"/>
                <a:gd name="T118" fmla="*/ 96 w 125"/>
                <a:gd name="T119" fmla="*/ 139 h 699"/>
                <a:gd name="T120" fmla="*/ 96 w 125"/>
                <a:gd name="T121" fmla="*/ 171 h 699"/>
                <a:gd name="T122" fmla="*/ 96 w 125"/>
                <a:gd name="T123" fmla="*/ 20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5" h="699">
                  <a:moveTo>
                    <a:pt x="113" y="1"/>
                  </a:moveTo>
                  <a:lnTo>
                    <a:pt x="102" y="0"/>
                  </a:lnTo>
                  <a:lnTo>
                    <a:pt x="92" y="0"/>
                  </a:lnTo>
                  <a:lnTo>
                    <a:pt x="81" y="1"/>
                  </a:lnTo>
                  <a:lnTo>
                    <a:pt x="72" y="5"/>
                  </a:lnTo>
                  <a:lnTo>
                    <a:pt x="64" y="10"/>
                  </a:lnTo>
                  <a:lnTo>
                    <a:pt x="55" y="17"/>
                  </a:lnTo>
                  <a:lnTo>
                    <a:pt x="49" y="25"/>
                  </a:lnTo>
                  <a:lnTo>
                    <a:pt x="42" y="35"/>
                  </a:lnTo>
                  <a:lnTo>
                    <a:pt x="30" y="61"/>
                  </a:lnTo>
                  <a:lnTo>
                    <a:pt x="22" y="94"/>
                  </a:lnTo>
                  <a:lnTo>
                    <a:pt x="17" y="129"/>
                  </a:lnTo>
                  <a:lnTo>
                    <a:pt x="16" y="167"/>
                  </a:lnTo>
                  <a:lnTo>
                    <a:pt x="17" y="196"/>
                  </a:lnTo>
                  <a:lnTo>
                    <a:pt x="18" y="225"/>
                  </a:lnTo>
                  <a:lnTo>
                    <a:pt x="22" y="253"/>
                  </a:lnTo>
                  <a:lnTo>
                    <a:pt x="28" y="279"/>
                  </a:lnTo>
                  <a:lnTo>
                    <a:pt x="33" y="302"/>
                  </a:lnTo>
                  <a:lnTo>
                    <a:pt x="39" y="323"/>
                  </a:lnTo>
                  <a:lnTo>
                    <a:pt x="47" y="342"/>
                  </a:lnTo>
                  <a:lnTo>
                    <a:pt x="55" y="355"/>
                  </a:lnTo>
                  <a:lnTo>
                    <a:pt x="42" y="372"/>
                  </a:lnTo>
                  <a:lnTo>
                    <a:pt x="32" y="393"/>
                  </a:lnTo>
                  <a:lnTo>
                    <a:pt x="22" y="416"/>
                  </a:lnTo>
                  <a:lnTo>
                    <a:pt x="14" y="443"/>
                  </a:lnTo>
                  <a:lnTo>
                    <a:pt x="8" y="471"/>
                  </a:lnTo>
                  <a:lnTo>
                    <a:pt x="4" y="500"/>
                  </a:lnTo>
                  <a:lnTo>
                    <a:pt x="1" y="530"/>
                  </a:lnTo>
                  <a:lnTo>
                    <a:pt x="0" y="559"/>
                  </a:lnTo>
                  <a:lnTo>
                    <a:pt x="0" y="576"/>
                  </a:lnTo>
                  <a:lnTo>
                    <a:pt x="1" y="593"/>
                  </a:lnTo>
                  <a:lnTo>
                    <a:pt x="3" y="609"/>
                  </a:lnTo>
                  <a:lnTo>
                    <a:pt x="5" y="623"/>
                  </a:lnTo>
                  <a:lnTo>
                    <a:pt x="11" y="648"/>
                  </a:lnTo>
                  <a:lnTo>
                    <a:pt x="18" y="667"/>
                  </a:lnTo>
                  <a:lnTo>
                    <a:pt x="28" y="680"/>
                  </a:lnTo>
                  <a:lnTo>
                    <a:pt x="37" y="690"/>
                  </a:lnTo>
                  <a:lnTo>
                    <a:pt x="46" y="695"/>
                  </a:lnTo>
                  <a:lnTo>
                    <a:pt x="56" y="699"/>
                  </a:lnTo>
                  <a:lnTo>
                    <a:pt x="64" y="699"/>
                  </a:lnTo>
                  <a:lnTo>
                    <a:pt x="72" y="699"/>
                  </a:lnTo>
                  <a:lnTo>
                    <a:pt x="75" y="698"/>
                  </a:lnTo>
                  <a:lnTo>
                    <a:pt x="77" y="697"/>
                  </a:lnTo>
                  <a:lnTo>
                    <a:pt x="79" y="695"/>
                  </a:lnTo>
                  <a:lnTo>
                    <a:pt x="81" y="694"/>
                  </a:lnTo>
                  <a:lnTo>
                    <a:pt x="94" y="669"/>
                  </a:lnTo>
                  <a:lnTo>
                    <a:pt x="102" y="640"/>
                  </a:lnTo>
                  <a:lnTo>
                    <a:pt x="105" y="610"/>
                  </a:lnTo>
                  <a:lnTo>
                    <a:pt x="106" y="581"/>
                  </a:lnTo>
                  <a:lnTo>
                    <a:pt x="106" y="545"/>
                  </a:lnTo>
                  <a:lnTo>
                    <a:pt x="115" y="416"/>
                  </a:lnTo>
                  <a:lnTo>
                    <a:pt x="121" y="346"/>
                  </a:lnTo>
                  <a:lnTo>
                    <a:pt x="123" y="298"/>
                  </a:lnTo>
                  <a:lnTo>
                    <a:pt x="123" y="250"/>
                  </a:lnTo>
                  <a:lnTo>
                    <a:pt x="123" y="203"/>
                  </a:lnTo>
                  <a:lnTo>
                    <a:pt x="123" y="156"/>
                  </a:lnTo>
                  <a:lnTo>
                    <a:pt x="125" y="14"/>
                  </a:lnTo>
                  <a:lnTo>
                    <a:pt x="123" y="9"/>
                  </a:lnTo>
                  <a:lnTo>
                    <a:pt x="121" y="5"/>
                  </a:lnTo>
                  <a:lnTo>
                    <a:pt x="118" y="2"/>
                  </a:lnTo>
                  <a:lnTo>
                    <a:pt x="113" y="1"/>
                  </a:lnTo>
                  <a:close/>
                  <a:moveTo>
                    <a:pt x="88" y="414"/>
                  </a:moveTo>
                  <a:lnTo>
                    <a:pt x="80" y="542"/>
                  </a:lnTo>
                  <a:lnTo>
                    <a:pt x="79" y="581"/>
                  </a:lnTo>
                  <a:lnTo>
                    <a:pt x="77" y="606"/>
                  </a:lnTo>
                  <a:lnTo>
                    <a:pt x="76" y="630"/>
                  </a:lnTo>
                  <a:lnTo>
                    <a:pt x="71" y="652"/>
                  </a:lnTo>
                  <a:lnTo>
                    <a:pt x="63" y="672"/>
                  </a:lnTo>
                  <a:lnTo>
                    <a:pt x="51" y="665"/>
                  </a:lnTo>
                  <a:lnTo>
                    <a:pt x="42" y="651"/>
                  </a:lnTo>
                  <a:lnTo>
                    <a:pt x="35" y="634"/>
                  </a:lnTo>
                  <a:lnTo>
                    <a:pt x="32" y="618"/>
                  </a:lnTo>
                  <a:lnTo>
                    <a:pt x="29" y="604"/>
                  </a:lnTo>
                  <a:lnTo>
                    <a:pt x="28" y="589"/>
                  </a:lnTo>
                  <a:lnTo>
                    <a:pt x="26" y="574"/>
                  </a:lnTo>
                  <a:lnTo>
                    <a:pt x="26" y="558"/>
                  </a:lnTo>
                  <a:lnTo>
                    <a:pt x="28" y="524"/>
                  </a:lnTo>
                  <a:lnTo>
                    <a:pt x="32" y="490"/>
                  </a:lnTo>
                  <a:lnTo>
                    <a:pt x="37" y="458"/>
                  </a:lnTo>
                  <a:lnTo>
                    <a:pt x="46" y="428"/>
                  </a:lnTo>
                  <a:lnTo>
                    <a:pt x="55" y="402"/>
                  </a:lnTo>
                  <a:lnTo>
                    <a:pt x="66" y="382"/>
                  </a:lnTo>
                  <a:lnTo>
                    <a:pt x="79" y="368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2" y="361"/>
                  </a:lnTo>
                  <a:lnTo>
                    <a:pt x="90" y="378"/>
                  </a:lnTo>
                  <a:lnTo>
                    <a:pt x="89" y="395"/>
                  </a:lnTo>
                  <a:lnTo>
                    <a:pt x="88" y="409"/>
                  </a:lnTo>
                  <a:lnTo>
                    <a:pt x="88" y="414"/>
                  </a:lnTo>
                  <a:close/>
                  <a:moveTo>
                    <a:pt x="96" y="220"/>
                  </a:moveTo>
                  <a:lnTo>
                    <a:pt x="96" y="249"/>
                  </a:lnTo>
                  <a:lnTo>
                    <a:pt x="96" y="277"/>
                  </a:lnTo>
                  <a:lnTo>
                    <a:pt x="94" y="306"/>
                  </a:lnTo>
                  <a:lnTo>
                    <a:pt x="93" y="335"/>
                  </a:lnTo>
                  <a:lnTo>
                    <a:pt x="92" y="334"/>
                  </a:lnTo>
                  <a:lnTo>
                    <a:pt x="89" y="334"/>
                  </a:lnTo>
                  <a:lnTo>
                    <a:pt x="88" y="334"/>
                  </a:lnTo>
                  <a:lnTo>
                    <a:pt x="87" y="334"/>
                  </a:lnTo>
                  <a:lnTo>
                    <a:pt x="84" y="335"/>
                  </a:lnTo>
                  <a:lnTo>
                    <a:pt x="81" y="335"/>
                  </a:lnTo>
                  <a:lnTo>
                    <a:pt x="79" y="336"/>
                  </a:lnTo>
                  <a:lnTo>
                    <a:pt x="76" y="338"/>
                  </a:lnTo>
                  <a:lnTo>
                    <a:pt x="63" y="312"/>
                  </a:lnTo>
                  <a:lnTo>
                    <a:pt x="52" y="271"/>
                  </a:lnTo>
                  <a:lnTo>
                    <a:pt x="46" y="221"/>
                  </a:lnTo>
                  <a:lnTo>
                    <a:pt x="43" y="167"/>
                  </a:lnTo>
                  <a:lnTo>
                    <a:pt x="45" y="132"/>
                  </a:lnTo>
                  <a:lnTo>
                    <a:pt x="49" y="99"/>
                  </a:lnTo>
                  <a:lnTo>
                    <a:pt x="55" y="72"/>
                  </a:lnTo>
                  <a:lnTo>
                    <a:pt x="64" y="48"/>
                  </a:lnTo>
                  <a:lnTo>
                    <a:pt x="71" y="39"/>
                  </a:lnTo>
                  <a:lnTo>
                    <a:pt x="79" y="31"/>
                  </a:lnTo>
                  <a:lnTo>
                    <a:pt x="88" y="27"/>
                  </a:lnTo>
                  <a:lnTo>
                    <a:pt x="97" y="26"/>
                  </a:lnTo>
                  <a:lnTo>
                    <a:pt x="97" y="56"/>
                  </a:lnTo>
                  <a:lnTo>
                    <a:pt x="97" y="99"/>
                  </a:lnTo>
                  <a:lnTo>
                    <a:pt x="96" y="139"/>
                  </a:lnTo>
                  <a:lnTo>
                    <a:pt x="96" y="156"/>
                  </a:lnTo>
                  <a:lnTo>
                    <a:pt x="96" y="171"/>
                  </a:lnTo>
                  <a:lnTo>
                    <a:pt x="96" y="187"/>
                  </a:lnTo>
                  <a:lnTo>
                    <a:pt x="96" y="204"/>
                  </a:lnTo>
                  <a:lnTo>
                    <a:pt x="96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30E2DB85-23F1-6BB5-BB5D-1BF9D0D41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2" y="2092"/>
              <a:ext cx="624" cy="663"/>
            </a:xfrm>
            <a:custGeom>
              <a:avLst/>
              <a:gdLst>
                <a:gd name="T0" fmla="*/ 111 w 624"/>
                <a:gd name="T1" fmla="*/ 90 h 663"/>
                <a:gd name="T2" fmla="*/ 28 w 624"/>
                <a:gd name="T3" fmla="*/ 209 h 663"/>
                <a:gd name="T4" fmla="*/ 0 w 624"/>
                <a:gd name="T5" fmla="*/ 373 h 663"/>
                <a:gd name="T6" fmla="*/ 0 w 624"/>
                <a:gd name="T7" fmla="*/ 375 h 663"/>
                <a:gd name="T8" fmla="*/ 4 w 624"/>
                <a:gd name="T9" fmla="*/ 437 h 663"/>
                <a:gd name="T10" fmla="*/ 24 w 624"/>
                <a:gd name="T11" fmla="*/ 513 h 663"/>
                <a:gd name="T12" fmla="*/ 61 w 624"/>
                <a:gd name="T13" fmla="*/ 574 h 663"/>
                <a:gd name="T14" fmla="*/ 114 w 624"/>
                <a:gd name="T15" fmla="*/ 620 h 663"/>
                <a:gd name="T16" fmla="*/ 184 w 624"/>
                <a:gd name="T17" fmla="*/ 649 h 663"/>
                <a:gd name="T18" fmla="*/ 270 w 624"/>
                <a:gd name="T19" fmla="*/ 662 h 663"/>
                <a:gd name="T20" fmla="*/ 360 w 624"/>
                <a:gd name="T21" fmla="*/ 660 h 663"/>
                <a:gd name="T22" fmla="*/ 437 w 624"/>
                <a:gd name="T23" fmla="*/ 641 h 663"/>
                <a:gd name="T24" fmla="*/ 500 w 624"/>
                <a:gd name="T25" fmla="*/ 604 h 663"/>
                <a:gd name="T26" fmla="*/ 550 w 624"/>
                <a:gd name="T27" fmla="*/ 553 h 663"/>
                <a:gd name="T28" fmla="*/ 585 w 624"/>
                <a:gd name="T29" fmla="*/ 487 h 663"/>
                <a:gd name="T30" fmla="*/ 624 w 624"/>
                <a:gd name="T31" fmla="*/ 316 h 663"/>
                <a:gd name="T32" fmla="*/ 607 w 624"/>
                <a:gd name="T33" fmla="*/ 169 h 663"/>
                <a:gd name="T34" fmla="*/ 550 w 624"/>
                <a:gd name="T35" fmla="*/ 65 h 663"/>
                <a:gd name="T36" fmla="*/ 491 w 624"/>
                <a:gd name="T37" fmla="*/ 23 h 663"/>
                <a:gd name="T38" fmla="*/ 417 w 624"/>
                <a:gd name="T39" fmla="*/ 3 h 663"/>
                <a:gd name="T40" fmla="*/ 339 w 624"/>
                <a:gd name="T41" fmla="*/ 2 h 663"/>
                <a:gd name="T42" fmla="*/ 261 w 624"/>
                <a:gd name="T43" fmla="*/ 14 h 663"/>
                <a:gd name="T44" fmla="*/ 196 w 624"/>
                <a:gd name="T45" fmla="*/ 36 h 663"/>
                <a:gd name="T46" fmla="*/ 533 w 624"/>
                <a:gd name="T47" fmla="*/ 531 h 663"/>
                <a:gd name="T48" fmla="*/ 477 w 624"/>
                <a:gd name="T49" fmla="*/ 587 h 663"/>
                <a:gd name="T50" fmla="*/ 413 w 624"/>
                <a:gd name="T51" fmla="*/ 619 h 663"/>
                <a:gd name="T52" fmla="*/ 345 w 624"/>
                <a:gd name="T53" fmla="*/ 633 h 663"/>
                <a:gd name="T54" fmla="*/ 281 w 624"/>
                <a:gd name="T55" fmla="*/ 636 h 663"/>
                <a:gd name="T56" fmla="*/ 217 w 624"/>
                <a:gd name="T57" fmla="*/ 628 h 663"/>
                <a:gd name="T58" fmla="*/ 149 w 624"/>
                <a:gd name="T59" fmla="*/ 607 h 663"/>
                <a:gd name="T60" fmla="*/ 96 w 624"/>
                <a:gd name="T61" fmla="*/ 570 h 663"/>
                <a:gd name="T62" fmla="*/ 58 w 624"/>
                <a:gd name="T63" fmla="*/ 521 h 663"/>
                <a:gd name="T64" fmla="*/ 36 w 624"/>
                <a:gd name="T65" fmla="*/ 456 h 663"/>
                <a:gd name="T66" fmla="*/ 28 w 624"/>
                <a:gd name="T67" fmla="*/ 376 h 663"/>
                <a:gd name="T68" fmla="*/ 53 w 624"/>
                <a:gd name="T69" fmla="*/ 222 h 663"/>
                <a:gd name="T70" fmla="*/ 128 w 624"/>
                <a:gd name="T71" fmla="*/ 110 h 663"/>
                <a:gd name="T72" fmla="*/ 225 w 624"/>
                <a:gd name="T73" fmla="*/ 53 h 663"/>
                <a:gd name="T74" fmla="*/ 290 w 624"/>
                <a:gd name="T75" fmla="*/ 36 h 663"/>
                <a:gd name="T76" fmla="*/ 361 w 624"/>
                <a:gd name="T77" fmla="*/ 28 h 663"/>
                <a:gd name="T78" fmla="*/ 432 w 624"/>
                <a:gd name="T79" fmla="*/ 33 h 663"/>
                <a:gd name="T80" fmla="*/ 495 w 624"/>
                <a:gd name="T81" fmla="*/ 57 h 663"/>
                <a:gd name="T82" fmla="*/ 543 w 624"/>
                <a:gd name="T83" fmla="*/ 100 h 663"/>
                <a:gd name="T84" fmla="*/ 593 w 624"/>
                <a:gd name="T85" fmla="*/ 222 h 663"/>
                <a:gd name="T86" fmla="*/ 589 w 624"/>
                <a:gd name="T87" fmla="*/ 367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4" h="663">
                  <a:moveTo>
                    <a:pt x="196" y="36"/>
                  </a:moveTo>
                  <a:lnTo>
                    <a:pt x="150" y="59"/>
                  </a:lnTo>
                  <a:lnTo>
                    <a:pt x="111" y="90"/>
                  </a:lnTo>
                  <a:lnTo>
                    <a:pt x="78" y="124"/>
                  </a:lnTo>
                  <a:lnTo>
                    <a:pt x="50" y="164"/>
                  </a:lnTo>
                  <a:lnTo>
                    <a:pt x="28" y="209"/>
                  </a:lnTo>
                  <a:lnTo>
                    <a:pt x="14" y="259"/>
                  </a:lnTo>
                  <a:lnTo>
                    <a:pt x="3" y="314"/>
                  </a:lnTo>
                  <a:lnTo>
                    <a:pt x="0" y="373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5"/>
                  </a:lnTo>
                  <a:lnTo>
                    <a:pt x="0" y="376"/>
                  </a:lnTo>
                  <a:lnTo>
                    <a:pt x="2" y="408"/>
                  </a:lnTo>
                  <a:lnTo>
                    <a:pt x="4" y="437"/>
                  </a:lnTo>
                  <a:lnTo>
                    <a:pt x="10" y="464"/>
                  </a:lnTo>
                  <a:lnTo>
                    <a:pt x="16" y="489"/>
                  </a:lnTo>
                  <a:lnTo>
                    <a:pt x="24" y="513"/>
                  </a:lnTo>
                  <a:lnTo>
                    <a:pt x="35" y="535"/>
                  </a:lnTo>
                  <a:lnTo>
                    <a:pt x="48" y="556"/>
                  </a:lnTo>
                  <a:lnTo>
                    <a:pt x="61" y="574"/>
                  </a:lnTo>
                  <a:lnTo>
                    <a:pt x="76" y="591"/>
                  </a:lnTo>
                  <a:lnTo>
                    <a:pt x="95" y="607"/>
                  </a:lnTo>
                  <a:lnTo>
                    <a:pt x="114" y="620"/>
                  </a:lnTo>
                  <a:lnTo>
                    <a:pt x="135" y="631"/>
                  </a:lnTo>
                  <a:lnTo>
                    <a:pt x="159" y="641"/>
                  </a:lnTo>
                  <a:lnTo>
                    <a:pt x="184" y="649"/>
                  </a:lnTo>
                  <a:lnTo>
                    <a:pt x="210" y="656"/>
                  </a:lnTo>
                  <a:lnTo>
                    <a:pt x="239" y="660"/>
                  </a:lnTo>
                  <a:lnTo>
                    <a:pt x="270" y="662"/>
                  </a:lnTo>
                  <a:lnTo>
                    <a:pt x="302" y="663"/>
                  </a:lnTo>
                  <a:lnTo>
                    <a:pt x="332" y="662"/>
                  </a:lnTo>
                  <a:lnTo>
                    <a:pt x="360" y="660"/>
                  </a:lnTo>
                  <a:lnTo>
                    <a:pt x="387" y="656"/>
                  </a:lnTo>
                  <a:lnTo>
                    <a:pt x="412" y="649"/>
                  </a:lnTo>
                  <a:lnTo>
                    <a:pt x="437" y="641"/>
                  </a:lnTo>
                  <a:lnTo>
                    <a:pt x="459" y="631"/>
                  </a:lnTo>
                  <a:lnTo>
                    <a:pt x="480" y="619"/>
                  </a:lnTo>
                  <a:lnTo>
                    <a:pt x="500" y="604"/>
                  </a:lnTo>
                  <a:lnTo>
                    <a:pt x="518" y="590"/>
                  </a:lnTo>
                  <a:lnTo>
                    <a:pt x="535" y="572"/>
                  </a:lnTo>
                  <a:lnTo>
                    <a:pt x="550" y="553"/>
                  </a:lnTo>
                  <a:lnTo>
                    <a:pt x="563" y="532"/>
                  </a:lnTo>
                  <a:lnTo>
                    <a:pt x="574" y="510"/>
                  </a:lnTo>
                  <a:lnTo>
                    <a:pt x="585" y="487"/>
                  </a:lnTo>
                  <a:lnTo>
                    <a:pt x="605" y="428"/>
                  </a:lnTo>
                  <a:lnTo>
                    <a:pt x="616" y="371"/>
                  </a:lnTo>
                  <a:lnTo>
                    <a:pt x="624" y="316"/>
                  </a:lnTo>
                  <a:lnTo>
                    <a:pt x="624" y="265"/>
                  </a:lnTo>
                  <a:lnTo>
                    <a:pt x="619" y="215"/>
                  </a:lnTo>
                  <a:lnTo>
                    <a:pt x="607" y="169"/>
                  </a:lnTo>
                  <a:lnTo>
                    <a:pt x="589" y="125"/>
                  </a:lnTo>
                  <a:lnTo>
                    <a:pt x="565" y="84"/>
                  </a:lnTo>
                  <a:lnTo>
                    <a:pt x="550" y="65"/>
                  </a:lnTo>
                  <a:lnTo>
                    <a:pt x="531" y="49"/>
                  </a:lnTo>
                  <a:lnTo>
                    <a:pt x="512" y="34"/>
                  </a:lnTo>
                  <a:lnTo>
                    <a:pt x="491" y="23"/>
                  </a:lnTo>
                  <a:lnTo>
                    <a:pt x="467" y="15"/>
                  </a:lnTo>
                  <a:lnTo>
                    <a:pt x="442" y="8"/>
                  </a:lnTo>
                  <a:lnTo>
                    <a:pt x="417" y="3"/>
                  </a:lnTo>
                  <a:lnTo>
                    <a:pt x="391" y="0"/>
                  </a:lnTo>
                  <a:lnTo>
                    <a:pt x="365" y="0"/>
                  </a:lnTo>
                  <a:lnTo>
                    <a:pt x="339" y="2"/>
                  </a:lnTo>
                  <a:lnTo>
                    <a:pt x="312" y="4"/>
                  </a:lnTo>
                  <a:lnTo>
                    <a:pt x="286" y="8"/>
                  </a:lnTo>
                  <a:lnTo>
                    <a:pt x="261" y="14"/>
                  </a:lnTo>
                  <a:lnTo>
                    <a:pt x="238" y="20"/>
                  </a:lnTo>
                  <a:lnTo>
                    <a:pt x="217" y="28"/>
                  </a:lnTo>
                  <a:lnTo>
                    <a:pt x="196" y="36"/>
                  </a:lnTo>
                  <a:close/>
                  <a:moveTo>
                    <a:pt x="559" y="477"/>
                  </a:moveTo>
                  <a:lnTo>
                    <a:pt x="547" y="506"/>
                  </a:lnTo>
                  <a:lnTo>
                    <a:pt x="533" y="531"/>
                  </a:lnTo>
                  <a:lnTo>
                    <a:pt x="515" y="552"/>
                  </a:lnTo>
                  <a:lnTo>
                    <a:pt x="497" y="572"/>
                  </a:lnTo>
                  <a:lnTo>
                    <a:pt x="477" y="587"/>
                  </a:lnTo>
                  <a:lnTo>
                    <a:pt x="458" y="601"/>
                  </a:lnTo>
                  <a:lnTo>
                    <a:pt x="436" y="611"/>
                  </a:lnTo>
                  <a:lnTo>
                    <a:pt x="413" y="619"/>
                  </a:lnTo>
                  <a:lnTo>
                    <a:pt x="391" y="625"/>
                  </a:lnTo>
                  <a:lnTo>
                    <a:pt x="369" y="631"/>
                  </a:lnTo>
                  <a:lnTo>
                    <a:pt x="345" y="633"/>
                  </a:lnTo>
                  <a:lnTo>
                    <a:pt x="323" y="636"/>
                  </a:lnTo>
                  <a:lnTo>
                    <a:pt x="302" y="636"/>
                  </a:lnTo>
                  <a:lnTo>
                    <a:pt x="281" y="636"/>
                  </a:lnTo>
                  <a:lnTo>
                    <a:pt x="261" y="635"/>
                  </a:lnTo>
                  <a:lnTo>
                    <a:pt x="243" y="632"/>
                  </a:lnTo>
                  <a:lnTo>
                    <a:pt x="217" y="628"/>
                  </a:lnTo>
                  <a:lnTo>
                    <a:pt x="192" y="623"/>
                  </a:lnTo>
                  <a:lnTo>
                    <a:pt x="169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2" y="585"/>
                  </a:lnTo>
                  <a:lnTo>
                    <a:pt x="96" y="570"/>
                  </a:lnTo>
                  <a:lnTo>
                    <a:pt x="82" y="556"/>
                  </a:lnTo>
                  <a:lnTo>
                    <a:pt x="69" y="539"/>
                  </a:lnTo>
                  <a:lnTo>
                    <a:pt x="58" y="521"/>
                  </a:lnTo>
                  <a:lnTo>
                    <a:pt x="49" y="501"/>
                  </a:lnTo>
                  <a:lnTo>
                    <a:pt x="41" y="479"/>
                  </a:lnTo>
                  <a:lnTo>
                    <a:pt x="36" y="456"/>
                  </a:lnTo>
                  <a:lnTo>
                    <a:pt x="32" y="432"/>
                  </a:lnTo>
                  <a:lnTo>
                    <a:pt x="29" y="404"/>
                  </a:lnTo>
                  <a:lnTo>
                    <a:pt x="28" y="376"/>
                  </a:lnTo>
                  <a:lnTo>
                    <a:pt x="31" y="320"/>
                  </a:lnTo>
                  <a:lnTo>
                    <a:pt x="38" y="269"/>
                  </a:lnTo>
                  <a:lnTo>
                    <a:pt x="53" y="222"/>
                  </a:lnTo>
                  <a:lnTo>
                    <a:pt x="73" y="180"/>
                  </a:lnTo>
                  <a:lnTo>
                    <a:pt x="97" y="143"/>
                  </a:lnTo>
                  <a:lnTo>
                    <a:pt x="128" y="110"/>
                  </a:lnTo>
                  <a:lnTo>
                    <a:pt x="164" y="83"/>
                  </a:lnTo>
                  <a:lnTo>
                    <a:pt x="206" y="61"/>
                  </a:lnTo>
                  <a:lnTo>
                    <a:pt x="225" y="53"/>
                  </a:lnTo>
                  <a:lnTo>
                    <a:pt x="246" y="46"/>
                  </a:lnTo>
                  <a:lnTo>
                    <a:pt x="266" y="40"/>
                  </a:lnTo>
                  <a:lnTo>
                    <a:pt x="290" y="36"/>
                  </a:lnTo>
                  <a:lnTo>
                    <a:pt x="312" y="32"/>
                  </a:lnTo>
                  <a:lnTo>
                    <a:pt x="337" y="29"/>
                  </a:lnTo>
                  <a:lnTo>
                    <a:pt x="361" y="28"/>
                  </a:lnTo>
                  <a:lnTo>
                    <a:pt x="384" y="28"/>
                  </a:lnTo>
                  <a:lnTo>
                    <a:pt x="408" y="29"/>
                  </a:lnTo>
                  <a:lnTo>
                    <a:pt x="432" y="33"/>
                  </a:lnTo>
                  <a:lnTo>
                    <a:pt x="454" y="38"/>
                  </a:lnTo>
                  <a:lnTo>
                    <a:pt x="475" y="46"/>
                  </a:lnTo>
                  <a:lnTo>
                    <a:pt x="495" y="57"/>
                  </a:lnTo>
                  <a:lnTo>
                    <a:pt x="513" y="69"/>
                  </a:lnTo>
                  <a:lnTo>
                    <a:pt x="529" y="83"/>
                  </a:lnTo>
                  <a:lnTo>
                    <a:pt x="543" y="100"/>
                  </a:lnTo>
                  <a:lnTo>
                    <a:pt x="565" y="138"/>
                  </a:lnTo>
                  <a:lnTo>
                    <a:pt x="581" y="179"/>
                  </a:lnTo>
                  <a:lnTo>
                    <a:pt x="593" y="222"/>
                  </a:lnTo>
                  <a:lnTo>
                    <a:pt x="597" y="268"/>
                  </a:lnTo>
                  <a:lnTo>
                    <a:pt x="597" y="316"/>
                  </a:lnTo>
                  <a:lnTo>
                    <a:pt x="589" y="367"/>
                  </a:lnTo>
                  <a:lnTo>
                    <a:pt x="577" y="421"/>
                  </a:lnTo>
                  <a:lnTo>
                    <a:pt x="559" y="4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45E64E-CDFD-3C12-AB94-84418322D9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1" y="2278"/>
              <a:ext cx="277" cy="284"/>
            </a:xfrm>
            <a:custGeom>
              <a:avLst/>
              <a:gdLst>
                <a:gd name="T0" fmla="*/ 209 w 277"/>
                <a:gd name="T1" fmla="*/ 20 h 284"/>
                <a:gd name="T2" fmla="*/ 176 w 277"/>
                <a:gd name="T3" fmla="*/ 6 h 284"/>
                <a:gd name="T4" fmla="*/ 142 w 277"/>
                <a:gd name="T5" fmla="*/ 0 h 284"/>
                <a:gd name="T6" fmla="*/ 108 w 277"/>
                <a:gd name="T7" fmla="*/ 4 h 284"/>
                <a:gd name="T8" fmla="*/ 78 w 277"/>
                <a:gd name="T9" fmla="*/ 16 h 284"/>
                <a:gd name="T10" fmla="*/ 52 w 277"/>
                <a:gd name="T11" fmla="*/ 33 h 284"/>
                <a:gd name="T12" fmla="*/ 31 w 277"/>
                <a:gd name="T13" fmla="*/ 56 h 284"/>
                <a:gd name="T14" fmla="*/ 15 w 277"/>
                <a:gd name="T15" fmla="*/ 83 h 284"/>
                <a:gd name="T16" fmla="*/ 0 w 277"/>
                <a:gd name="T17" fmla="*/ 132 h 284"/>
                <a:gd name="T18" fmla="*/ 6 w 277"/>
                <a:gd name="T19" fmla="*/ 194 h 284"/>
                <a:gd name="T20" fmla="*/ 31 w 277"/>
                <a:gd name="T21" fmla="*/ 240 h 284"/>
                <a:gd name="T22" fmla="*/ 57 w 277"/>
                <a:gd name="T23" fmla="*/ 265 h 284"/>
                <a:gd name="T24" fmla="*/ 90 w 277"/>
                <a:gd name="T25" fmla="*/ 280 h 284"/>
                <a:gd name="T26" fmla="*/ 128 w 277"/>
                <a:gd name="T27" fmla="*/ 284 h 284"/>
                <a:gd name="T28" fmla="*/ 171 w 277"/>
                <a:gd name="T29" fmla="*/ 274 h 284"/>
                <a:gd name="T30" fmla="*/ 214 w 277"/>
                <a:gd name="T31" fmla="*/ 249 h 284"/>
                <a:gd name="T32" fmla="*/ 249 w 277"/>
                <a:gd name="T33" fmla="*/ 213 h 284"/>
                <a:gd name="T34" fmla="*/ 270 w 277"/>
                <a:gd name="T35" fmla="*/ 170 h 284"/>
                <a:gd name="T36" fmla="*/ 277 w 277"/>
                <a:gd name="T37" fmla="*/ 130 h 284"/>
                <a:gd name="T38" fmla="*/ 272 w 277"/>
                <a:gd name="T39" fmla="*/ 97 h 284"/>
                <a:gd name="T40" fmla="*/ 259 w 277"/>
                <a:gd name="T41" fmla="*/ 69 h 284"/>
                <a:gd name="T42" fmla="*/ 238 w 277"/>
                <a:gd name="T43" fmla="*/ 42 h 284"/>
                <a:gd name="T44" fmla="*/ 249 w 277"/>
                <a:gd name="T45" fmla="*/ 143 h 284"/>
                <a:gd name="T46" fmla="*/ 238 w 277"/>
                <a:gd name="T47" fmla="*/ 180 h 284"/>
                <a:gd name="T48" fmla="*/ 213 w 277"/>
                <a:gd name="T49" fmla="*/ 214 h 284"/>
                <a:gd name="T50" fmla="*/ 180 w 277"/>
                <a:gd name="T51" fmla="*/ 239 h 284"/>
                <a:gd name="T52" fmla="*/ 141 w 277"/>
                <a:gd name="T53" fmla="*/ 253 h 284"/>
                <a:gd name="T54" fmla="*/ 120 w 277"/>
                <a:gd name="T55" fmla="*/ 256 h 284"/>
                <a:gd name="T56" fmla="*/ 94 w 277"/>
                <a:gd name="T57" fmla="*/ 252 h 284"/>
                <a:gd name="T58" fmla="*/ 66 w 277"/>
                <a:gd name="T59" fmla="*/ 238 h 284"/>
                <a:gd name="T60" fmla="*/ 42 w 277"/>
                <a:gd name="T61" fmla="*/ 209 h 284"/>
                <a:gd name="T62" fmla="*/ 31 w 277"/>
                <a:gd name="T63" fmla="*/ 181 h 284"/>
                <a:gd name="T64" fmla="*/ 27 w 277"/>
                <a:gd name="T65" fmla="*/ 151 h 284"/>
                <a:gd name="T66" fmla="*/ 29 w 277"/>
                <a:gd name="T67" fmla="*/ 129 h 284"/>
                <a:gd name="T68" fmla="*/ 35 w 277"/>
                <a:gd name="T69" fmla="*/ 108 h 284"/>
                <a:gd name="T70" fmla="*/ 46 w 277"/>
                <a:gd name="T71" fmla="*/ 84 h 284"/>
                <a:gd name="T72" fmla="*/ 61 w 277"/>
                <a:gd name="T73" fmla="*/ 63 h 284"/>
                <a:gd name="T74" fmla="*/ 80 w 277"/>
                <a:gd name="T75" fmla="*/ 46 h 284"/>
                <a:gd name="T76" fmla="*/ 103 w 277"/>
                <a:gd name="T77" fmla="*/ 35 h 284"/>
                <a:gd name="T78" fmla="*/ 129 w 277"/>
                <a:gd name="T79" fmla="*/ 28 h 284"/>
                <a:gd name="T80" fmla="*/ 155 w 277"/>
                <a:gd name="T81" fmla="*/ 29 h 284"/>
                <a:gd name="T82" fmla="*/ 183 w 277"/>
                <a:gd name="T83" fmla="*/ 37 h 284"/>
                <a:gd name="T84" fmla="*/ 208 w 277"/>
                <a:gd name="T85" fmla="*/ 53 h 284"/>
                <a:gd name="T86" fmla="*/ 227 w 277"/>
                <a:gd name="T87" fmla="*/ 71 h 284"/>
                <a:gd name="T88" fmla="*/ 242 w 277"/>
                <a:gd name="T89" fmla="*/ 94 h 284"/>
                <a:gd name="T90" fmla="*/ 249 w 277"/>
                <a:gd name="T91" fmla="*/ 118 h 284"/>
                <a:gd name="T92" fmla="*/ 249 w 277"/>
                <a:gd name="T93" fmla="*/ 1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7" h="284">
                  <a:moveTo>
                    <a:pt x="225" y="31"/>
                  </a:moveTo>
                  <a:lnTo>
                    <a:pt x="209" y="20"/>
                  </a:lnTo>
                  <a:lnTo>
                    <a:pt x="193" y="12"/>
                  </a:lnTo>
                  <a:lnTo>
                    <a:pt x="176" y="6"/>
                  </a:lnTo>
                  <a:lnTo>
                    <a:pt x="159" y="2"/>
                  </a:lnTo>
                  <a:lnTo>
                    <a:pt x="142" y="0"/>
                  </a:lnTo>
                  <a:lnTo>
                    <a:pt x="125" y="2"/>
                  </a:lnTo>
                  <a:lnTo>
                    <a:pt x="108" y="4"/>
                  </a:lnTo>
                  <a:lnTo>
                    <a:pt x="92" y="10"/>
                  </a:lnTo>
                  <a:lnTo>
                    <a:pt x="78" y="16"/>
                  </a:lnTo>
                  <a:lnTo>
                    <a:pt x="65" y="24"/>
                  </a:lnTo>
                  <a:lnTo>
                    <a:pt x="52" y="33"/>
                  </a:lnTo>
                  <a:lnTo>
                    <a:pt x="41" y="44"/>
                  </a:lnTo>
                  <a:lnTo>
                    <a:pt x="31" y="56"/>
                  </a:lnTo>
                  <a:lnTo>
                    <a:pt x="21" y="69"/>
                  </a:lnTo>
                  <a:lnTo>
                    <a:pt x="15" y="83"/>
                  </a:lnTo>
                  <a:lnTo>
                    <a:pt x="8" y="99"/>
                  </a:lnTo>
                  <a:lnTo>
                    <a:pt x="0" y="132"/>
                  </a:lnTo>
                  <a:lnTo>
                    <a:pt x="0" y="163"/>
                  </a:lnTo>
                  <a:lnTo>
                    <a:pt x="6" y="194"/>
                  </a:lnTo>
                  <a:lnTo>
                    <a:pt x="19" y="223"/>
                  </a:lnTo>
                  <a:lnTo>
                    <a:pt x="31" y="240"/>
                  </a:lnTo>
                  <a:lnTo>
                    <a:pt x="42" y="253"/>
                  </a:lnTo>
                  <a:lnTo>
                    <a:pt x="57" y="265"/>
                  </a:lnTo>
                  <a:lnTo>
                    <a:pt x="73" y="273"/>
                  </a:lnTo>
                  <a:lnTo>
                    <a:pt x="90" y="280"/>
                  </a:lnTo>
                  <a:lnTo>
                    <a:pt x="108" y="284"/>
                  </a:lnTo>
                  <a:lnTo>
                    <a:pt x="128" y="284"/>
                  </a:lnTo>
                  <a:lnTo>
                    <a:pt x="147" y="281"/>
                  </a:lnTo>
                  <a:lnTo>
                    <a:pt x="171" y="274"/>
                  </a:lnTo>
                  <a:lnTo>
                    <a:pt x="194" y="264"/>
                  </a:lnTo>
                  <a:lnTo>
                    <a:pt x="214" y="249"/>
                  </a:lnTo>
                  <a:lnTo>
                    <a:pt x="234" y="232"/>
                  </a:lnTo>
                  <a:lnTo>
                    <a:pt x="249" y="213"/>
                  </a:lnTo>
                  <a:lnTo>
                    <a:pt x="261" y="192"/>
                  </a:lnTo>
                  <a:lnTo>
                    <a:pt x="270" y="170"/>
                  </a:lnTo>
                  <a:lnTo>
                    <a:pt x="276" y="146"/>
                  </a:lnTo>
                  <a:lnTo>
                    <a:pt x="277" y="130"/>
                  </a:lnTo>
                  <a:lnTo>
                    <a:pt x="276" y="113"/>
                  </a:lnTo>
                  <a:lnTo>
                    <a:pt x="272" y="97"/>
                  </a:lnTo>
                  <a:lnTo>
                    <a:pt x="267" y="83"/>
                  </a:lnTo>
                  <a:lnTo>
                    <a:pt x="259" y="69"/>
                  </a:lnTo>
                  <a:lnTo>
                    <a:pt x="249" y="54"/>
                  </a:lnTo>
                  <a:lnTo>
                    <a:pt x="238" y="42"/>
                  </a:lnTo>
                  <a:lnTo>
                    <a:pt x="225" y="31"/>
                  </a:lnTo>
                  <a:close/>
                  <a:moveTo>
                    <a:pt x="249" y="143"/>
                  </a:moveTo>
                  <a:lnTo>
                    <a:pt x="246" y="162"/>
                  </a:lnTo>
                  <a:lnTo>
                    <a:pt x="238" y="180"/>
                  </a:lnTo>
                  <a:lnTo>
                    <a:pt x="227" y="198"/>
                  </a:lnTo>
                  <a:lnTo>
                    <a:pt x="213" y="214"/>
                  </a:lnTo>
                  <a:lnTo>
                    <a:pt x="197" y="227"/>
                  </a:lnTo>
                  <a:lnTo>
                    <a:pt x="180" y="239"/>
                  </a:lnTo>
                  <a:lnTo>
                    <a:pt x="160" y="248"/>
                  </a:lnTo>
                  <a:lnTo>
                    <a:pt x="141" y="253"/>
                  </a:lnTo>
                  <a:lnTo>
                    <a:pt x="132" y="255"/>
                  </a:lnTo>
                  <a:lnTo>
                    <a:pt x="120" y="256"/>
                  </a:lnTo>
                  <a:lnTo>
                    <a:pt x="107" y="255"/>
                  </a:lnTo>
                  <a:lnTo>
                    <a:pt x="94" y="252"/>
                  </a:lnTo>
                  <a:lnTo>
                    <a:pt x="80" y="247"/>
                  </a:lnTo>
                  <a:lnTo>
                    <a:pt x="66" y="238"/>
                  </a:lnTo>
                  <a:lnTo>
                    <a:pt x="54" y="226"/>
                  </a:lnTo>
                  <a:lnTo>
                    <a:pt x="42" y="209"/>
                  </a:lnTo>
                  <a:lnTo>
                    <a:pt x="36" y="196"/>
                  </a:lnTo>
                  <a:lnTo>
                    <a:pt x="31" y="181"/>
                  </a:lnTo>
                  <a:lnTo>
                    <a:pt x="28" y="167"/>
                  </a:lnTo>
                  <a:lnTo>
                    <a:pt x="27" y="151"/>
                  </a:lnTo>
                  <a:lnTo>
                    <a:pt x="27" y="141"/>
                  </a:lnTo>
                  <a:lnTo>
                    <a:pt x="29" y="129"/>
                  </a:lnTo>
                  <a:lnTo>
                    <a:pt x="31" y="118"/>
                  </a:lnTo>
                  <a:lnTo>
                    <a:pt x="35" y="108"/>
                  </a:lnTo>
                  <a:lnTo>
                    <a:pt x="40" y="95"/>
                  </a:lnTo>
                  <a:lnTo>
                    <a:pt x="46" y="84"/>
                  </a:lnTo>
                  <a:lnTo>
                    <a:pt x="53" y="73"/>
                  </a:lnTo>
                  <a:lnTo>
                    <a:pt x="61" y="63"/>
                  </a:lnTo>
                  <a:lnTo>
                    <a:pt x="70" y="54"/>
                  </a:lnTo>
                  <a:lnTo>
                    <a:pt x="80" y="46"/>
                  </a:lnTo>
                  <a:lnTo>
                    <a:pt x="91" y="40"/>
                  </a:lnTo>
                  <a:lnTo>
                    <a:pt x="103" y="35"/>
                  </a:lnTo>
                  <a:lnTo>
                    <a:pt x="116" y="31"/>
                  </a:lnTo>
                  <a:lnTo>
                    <a:pt x="129" y="28"/>
                  </a:lnTo>
                  <a:lnTo>
                    <a:pt x="142" y="28"/>
                  </a:lnTo>
                  <a:lnTo>
                    <a:pt x="155" y="29"/>
                  </a:lnTo>
                  <a:lnTo>
                    <a:pt x="170" y="33"/>
                  </a:lnTo>
                  <a:lnTo>
                    <a:pt x="183" y="37"/>
                  </a:lnTo>
                  <a:lnTo>
                    <a:pt x="196" y="45"/>
                  </a:lnTo>
                  <a:lnTo>
                    <a:pt x="208" y="53"/>
                  </a:lnTo>
                  <a:lnTo>
                    <a:pt x="218" y="62"/>
                  </a:lnTo>
                  <a:lnTo>
                    <a:pt x="227" y="71"/>
                  </a:lnTo>
                  <a:lnTo>
                    <a:pt x="235" y="82"/>
                  </a:lnTo>
                  <a:lnTo>
                    <a:pt x="242" y="94"/>
                  </a:lnTo>
                  <a:lnTo>
                    <a:pt x="246" y="105"/>
                  </a:lnTo>
                  <a:lnTo>
                    <a:pt x="249" y="118"/>
                  </a:lnTo>
                  <a:lnTo>
                    <a:pt x="249" y="130"/>
                  </a:lnTo>
                  <a:lnTo>
                    <a:pt x="2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AT"/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5173BD6-4516-14C4-72D6-3F16AF4FBC4F}"/>
              </a:ext>
            </a:extLst>
          </p:cNvPr>
          <p:cNvGrpSpPr/>
          <p:nvPr/>
        </p:nvGrpSpPr>
        <p:grpSpPr>
          <a:xfrm>
            <a:off x="7338130" y="1558604"/>
            <a:ext cx="4234614" cy="1794196"/>
            <a:chOff x="7338130" y="1558604"/>
            <a:chExt cx="4234614" cy="202330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27C823A-5444-2FEA-D134-A2851A896A44}"/>
                </a:ext>
              </a:extLst>
            </p:cNvPr>
            <p:cNvSpPr/>
            <p:nvPr/>
          </p:nvSpPr>
          <p:spPr>
            <a:xfrm>
              <a:off x="7338130" y="1558604"/>
              <a:ext cx="4234614" cy="968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 anchorCtr="0"/>
            <a:lstStyle/>
            <a:p>
              <a:pPr marL="1076325">
                <a:spcBef>
                  <a:spcPts val="600"/>
                </a:spcBef>
              </a:pPr>
              <a:r>
                <a:rPr lang="de-DE" sz="1100" b="1" dirty="0">
                  <a:solidFill>
                    <a:schemeClr val="tx1"/>
                  </a:solidFill>
                </a:rPr>
                <a:t>ICG &amp; Stanford Models </a:t>
              </a:r>
              <a:r>
                <a:rPr lang="de-DE" sz="1100" b="1" dirty="0" err="1">
                  <a:solidFill>
                    <a:schemeClr val="tx1"/>
                  </a:solidFill>
                </a:rPr>
                <a:t>for</a:t>
              </a:r>
              <a:r>
                <a:rPr lang="de-DE" sz="1100" b="1" dirty="0">
                  <a:solidFill>
                    <a:schemeClr val="tx1"/>
                  </a:solidFill>
                </a:rPr>
                <a:t> </a:t>
              </a:r>
              <a:r>
                <a:rPr lang="de-DE" sz="1100" b="1" dirty="0" err="1">
                  <a:solidFill>
                    <a:schemeClr val="tx1"/>
                  </a:solidFill>
                </a:rPr>
                <a:t>Digitalisation</a:t>
              </a:r>
              <a:endParaRPr lang="de-DE" sz="1100" b="1" dirty="0">
                <a:solidFill>
                  <a:schemeClr val="tx1"/>
                </a:solidFill>
              </a:endParaRPr>
            </a:p>
            <a:p>
              <a:pPr marL="1076325">
                <a:spcBef>
                  <a:spcPts val="300"/>
                </a:spcBef>
              </a:pPr>
              <a:r>
                <a:rPr lang="de-DE" sz="1100" dirty="0" err="1">
                  <a:solidFill>
                    <a:schemeClr val="tx1"/>
                  </a:solidFill>
                </a:rPr>
                <a:t>Leading</a:t>
              </a:r>
              <a:r>
                <a:rPr lang="de-DE" sz="1100" dirty="0">
                  <a:solidFill>
                    <a:schemeClr val="tx1"/>
                  </a:solidFill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</a:rPr>
                <a:t>the</a:t>
              </a:r>
              <a:r>
                <a:rPr lang="de-DE" sz="1100" dirty="0">
                  <a:solidFill>
                    <a:schemeClr val="tx1"/>
                  </a:solidFill>
                </a:rPr>
                <a:t> </a:t>
              </a:r>
              <a:r>
                <a:rPr lang="de-DE" sz="1100" dirty="0" err="1">
                  <a:solidFill>
                    <a:schemeClr val="tx1"/>
                  </a:solidFill>
                </a:rPr>
                <a:t>process</a:t>
              </a:r>
              <a:r>
                <a:rPr lang="de-DE" sz="1100" dirty="0">
                  <a:solidFill>
                    <a:schemeClr val="tx1"/>
                  </a:solidFill>
                </a:rPr>
                <a:t> &amp; </a:t>
              </a:r>
              <a:r>
                <a:rPr lang="de-DE" sz="1100" dirty="0" err="1">
                  <a:solidFill>
                    <a:schemeClr val="tx1"/>
                  </a:solidFill>
                </a:rPr>
                <a:t>Specific</a:t>
              </a:r>
              <a:r>
                <a:rPr lang="de-DE" sz="1100" dirty="0">
                  <a:solidFill>
                    <a:schemeClr val="tx1"/>
                  </a:solidFill>
                </a:rPr>
                <a:t> Actions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0ACE1EB-47EF-BE82-6121-00CECAF74C79}"/>
                </a:ext>
              </a:extLst>
            </p:cNvPr>
            <p:cNvSpPr/>
            <p:nvPr/>
          </p:nvSpPr>
          <p:spPr>
            <a:xfrm>
              <a:off x="7338130" y="2613214"/>
              <a:ext cx="4234614" cy="9686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46800" rtlCol="0" anchor="ctr" anchorCtr="0"/>
            <a:lstStyle/>
            <a:p>
              <a:pPr marL="1076325">
                <a:spcBef>
                  <a:spcPts val="600"/>
                </a:spcBef>
              </a:pPr>
              <a:r>
                <a:rPr lang="de-DE" sz="1100" b="1" dirty="0" err="1">
                  <a:solidFill>
                    <a:schemeClr val="tx1"/>
                  </a:solidFill>
                </a:rPr>
                <a:t>Participants</a:t>
              </a:r>
              <a:r>
                <a:rPr lang="de-DE" sz="1100" b="1" dirty="0">
                  <a:solidFill>
                    <a:schemeClr val="tx1"/>
                  </a:solidFill>
                </a:rPr>
                <a:t>: 10 - 12 </a:t>
              </a:r>
              <a:r>
                <a:rPr lang="de-DE" sz="1100" b="1" dirty="0" err="1">
                  <a:solidFill>
                    <a:schemeClr val="tx1"/>
                  </a:solidFill>
                </a:rPr>
                <a:t>Persons</a:t>
              </a:r>
              <a:endParaRPr lang="de-DE" sz="1100" b="1" dirty="0">
                <a:solidFill>
                  <a:schemeClr val="tx1"/>
                </a:solidFill>
              </a:endParaRPr>
            </a:p>
            <a:p>
              <a:pPr marL="1076325">
                <a:spcBef>
                  <a:spcPts val="300"/>
                </a:spcBef>
              </a:pPr>
              <a:r>
                <a:rPr lang="de-DE" sz="1100" dirty="0">
                  <a:solidFill>
                    <a:schemeClr val="tx1"/>
                  </a:solidFill>
                </a:rPr>
                <a:t>Middle Management and Teams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A4E5949-FDC9-0E8C-4423-5AAD8B4214F5}"/>
              </a:ext>
            </a:extLst>
          </p:cNvPr>
          <p:cNvGrpSpPr/>
          <p:nvPr/>
        </p:nvGrpSpPr>
        <p:grpSpPr>
          <a:xfrm>
            <a:off x="7573946" y="2602121"/>
            <a:ext cx="626658" cy="626658"/>
            <a:chOff x="4192973" y="4781550"/>
            <a:chExt cx="1428750" cy="1428750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5C42036-11AF-C376-56CB-B945CBD910E4}"/>
                </a:ext>
              </a:extLst>
            </p:cNvPr>
            <p:cNvSpPr/>
            <p:nvPr/>
          </p:nvSpPr>
          <p:spPr>
            <a:xfrm>
              <a:off x="4192973" y="4781550"/>
              <a:ext cx="1428750" cy="142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9E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56C1ECA-DF5D-F82D-2441-9DC11D816B3E}"/>
                </a:ext>
              </a:extLst>
            </p:cNvPr>
            <p:cNvSpPr/>
            <p:nvPr/>
          </p:nvSpPr>
          <p:spPr>
            <a:xfrm>
              <a:off x="4273935" y="4856590"/>
              <a:ext cx="1266825" cy="1266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6A9DE51-964B-9EE5-C2B6-6C134EDAA032}"/>
              </a:ext>
            </a:extLst>
          </p:cNvPr>
          <p:cNvGrpSpPr/>
          <p:nvPr/>
        </p:nvGrpSpPr>
        <p:grpSpPr>
          <a:xfrm>
            <a:off x="7573946" y="1674777"/>
            <a:ext cx="626658" cy="626658"/>
            <a:chOff x="4192973" y="4781550"/>
            <a:chExt cx="1428750" cy="1428750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8DC5391-9D05-DCB9-70A7-C807F99C66CB}"/>
                </a:ext>
              </a:extLst>
            </p:cNvPr>
            <p:cNvSpPr/>
            <p:nvPr/>
          </p:nvSpPr>
          <p:spPr>
            <a:xfrm>
              <a:off x="4192973" y="4781550"/>
              <a:ext cx="1428750" cy="14287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rgbClr val="009E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C97FBF97-AF89-EAC8-8187-E83260B5D5BF}"/>
                </a:ext>
              </a:extLst>
            </p:cNvPr>
            <p:cNvSpPr/>
            <p:nvPr/>
          </p:nvSpPr>
          <p:spPr>
            <a:xfrm>
              <a:off x="4273935" y="4856590"/>
              <a:ext cx="1266825" cy="12668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100">
                <a:solidFill>
                  <a:schemeClr val="tx2"/>
                </a:solidFill>
              </a:endParaRPr>
            </a:p>
          </p:txBody>
        </p:sp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2BF4C3C3-A258-1721-4FE9-05B908C64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81107" y="1932271"/>
            <a:ext cx="426624" cy="1490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D0FBBC0-BF15-3FD1-5E48-87F185903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81107" y="2788881"/>
            <a:ext cx="426624" cy="2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1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E1D7F5-41FE-1D16-45B9-398E4CDC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9689"/>
            <a:ext cx="10982211" cy="599822"/>
          </a:xfrm>
        </p:spPr>
        <p:txBody>
          <a:bodyPr/>
          <a:lstStyle/>
          <a:p>
            <a:r>
              <a:rPr lang="de-DE" dirty="0">
                <a:latin typeface="Aktiv Grotesk Corp" panose="020B0604020202020204" pitchFamily="34" charset="0"/>
              </a:rPr>
              <a:t>About ICG</a:t>
            </a:r>
            <a:endParaRPr lang="en-RO" dirty="0"/>
          </a:p>
        </p:txBody>
      </p:sp>
      <p:pic>
        <p:nvPicPr>
          <p:cNvPr id="24" name="Picture 23">
            <a:hlinkClick r:id="rId2"/>
            <a:extLst>
              <a:ext uri="{FF2B5EF4-FFF2-40B4-BE49-F238E27FC236}">
                <a16:creationId xmlns:a16="http://schemas.microsoft.com/office/drawing/2014/main" id="{CD77DCBB-9D95-C8BD-B6CB-533DBC8C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02" y="1550842"/>
            <a:ext cx="8783385" cy="460746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CEC4F4-7780-E657-7464-50327E29A32D}"/>
              </a:ext>
            </a:extLst>
          </p:cNvPr>
          <p:cNvSpPr txBox="1"/>
          <p:nvPr/>
        </p:nvSpPr>
        <p:spPr>
          <a:xfrm>
            <a:off x="6403996" y="6205469"/>
            <a:ext cx="2965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RO" sz="1600">
                <a:latin typeface="Aktiv Grotesk Corp Light" panose="020B0304020202020204" pitchFamily="34" charset="0"/>
                <a:hlinkClick r:id="rId2"/>
              </a:rPr>
              <a:t>https://youtu.be/R9vM8tOvrYI</a:t>
            </a:r>
            <a:r>
              <a:rPr lang="en-RO" sz="1600">
                <a:latin typeface="Aktiv Grotesk Corp Light" panose="020B0304020202020204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DAC654-1A6A-E29B-0C18-4CD673595653}"/>
              </a:ext>
            </a:extLst>
          </p:cNvPr>
          <p:cNvSpPr txBox="1"/>
          <p:nvPr/>
        </p:nvSpPr>
        <p:spPr>
          <a:xfrm>
            <a:off x="585902" y="1253843"/>
            <a:ext cx="5349664" cy="312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RO" sz="1400">
                <a:solidFill>
                  <a:srgbClr val="000000"/>
                </a:solidFill>
                <a:latin typeface="Aktiv Grotesk Corp" panose="020B0604020202020204" pitchFamily="34" charset="0"/>
              </a:rPr>
              <a:t>A short glimpse in our professional life, in our beliefs and values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0D965-CAEE-E90A-1A65-917BF08C1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9287" y="1503684"/>
            <a:ext cx="1943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6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ktiv Grotesk Corp" panose="020B0604020202020204" pitchFamily="34" charset="0"/>
              </a:rPr>
              <a:t>About ICG</a:t>
            </a:r>
            <a:endParaRPr lang="de-AT" dirty="0">
              <a:latin typeface="Aktiv Grotesk Corp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124" y="3221444"/>
            <a:ext cx="1078569" cy="1078569"/>
          </a:xfrm>
          <a:prstGeom prst="rect">
            <a:avLst/>
          </a:prstGeom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4868393" y="3693669"/>
            <a:ext cx="39584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flipH="1">
            <a:off x="1852688" y="2736629"/>
            <a:ext cx="3523577" cy="276891"/>
          </a:xfrm>
          <a:custGeom>
            <a:avLst/>
            <a:gdLst>
              <a:gd name="T0" fmla="*/ 0 w 2365"/>
              <a:gd name="T1" fmla="*/ 448 h 448"/>
              <a:gd name="T2" fmla="*/ 349 w 2365"/>
              <a:gd name="T3" fmla="*/ 0 h 448"/>
              <a:gd name="T4" fmla="*/ 2365 w 2365"/>
              <a:gd name="T5" fmla="*/ 0 h 448"/>
              <a:gd name="T6" fmla="*/ 0 60000 65536"/>
              <a:gd name="T7" fmla="*/ 0 60000 65536"/>
              <a:gd name="T8" fmla="*/ 0 60000 65536"/>
              <a:gd name="T9" fmla="*/ 0 w 2365"/>
              <a:gd name="T10" fmla="*/ 0 h 448"/>
              <a:gd name="T11" fmla="*/ 2365 w 23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19050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de-AT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flipH="1" flipV="1">
            <a:off x="1852688" y="4398675"/>
            <a:ext cx="3523577" cy="276891"/>
          </a:xfrm>
          <a:custGeom>
            <a:avLst/>
            <a:gdLst>
              <a:gd name="T0" fmla="*/ 0 w 2365"/>
              <a:gd name="T1" fmla="*/ 448 h 448"/>
              <a:gd name="T2" fmla="*/ 349 w 2365"/>
              <a:gd name="T3" fmla="*/ 0 h 448"/>
              <a:gd name="T4" fmla="*/ 2365 w 2365"/>
              <a:gd name="T5" fmla="*/ 0 h 448"/>
              <a:gd name="T6" fmla="*/ 0 60000 65536"/>
              <a:gd name="T7" fmla="*/ 0 60000 65536"/>
              <a:gd name="T8" fmla="*/ 0 60000 65536"/>
              <a:gd name="T9" fmla="*/ 0 w 2365"/>
              <a:gd name="T10" fmla="*/ 0 h 448"/>
              <a:gd name="T11" fmla="*/ 2365 w 23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19050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de-AT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 flipV="1">
            <a:off x="6805280" y="4398675"/>
            <a:ext cx="3573706" cy="276891"/>
          </a:xfrm>
          <a:custGeom>
            <a:avLst/>
            <a:gdLst>
              <a:gd name="T0" fmla="*/ 0 w 2365"/>
              <a:gd name="T1" fmla="*/ 448 h 448"/>
              <a:gd name="T2" fmla="*/ 349 w 2365"/>
              <a:gd name="T3" fmla="*/ 0 h 448"/>
              <a:gd name="T4" fmla="*/ 2365 w 2365"/>
              <a:gd name="T5" fmla="*/ 0 h 448"/>
              <a:gd name="T6" fmla="*/ 0 60000 65536"/>
              <a:gd name="T7" fmla="*/ 0 60000 65536"/>
              <a:gd name="T8" fmla="*/ 0 60000 65536"/>
              <a:gd name="T9" fmla="*/ 0 w 2365"/>
              <a:gd name="T10" fmla="*/ 0 h 448"/>
              <a:gd name="T11" fmla="*/ 2365 w 23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19050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de-AT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6805280" y="2736629"/>
            <a:ext cx="3573707" cy="276891"/>
          </a:xfrm>
          <a:custGeom>
            <a:avLst/>
            <a:gdLst>
              <a:gd name="T0" fmla="*/ 0 w 2365"/>
              <a:gd name="T1" fmla="*/ 448 h 448"/>
              <a:gd name="T2" fmla="*/ 349 w 2365"/>
              <a:gd name="T3" fmla="*/ 0 h 448"/>
              <a:gd name="T4" fmla="*/ 2365 w 2365"/>
              <a:gd name="T5" fmla="*/ 0 h 448"/>
              <a:gd name="T6" fmla="*/ 0 60000 65536"/>
              <a:gd name="T7" fmla="*/ 0 60000 65536"/>
              <a:gd name="T8" fmla="*/ 0 60000 65536"/>
              <a:gd name="T9" fmla="*/ 0 w 2365"/>
              <a:gd name="T10" fmla="*/ 0 h 448"/>
              <a:gd name="T11" fmla="*/ 2365 w 2365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" h="448">
                <a:moveTo>
                  <a:pt x="0" y="448"/>
                </a:moveTo>
                <a:lnTo>
                  <a:pt x="349" y="0"/>
                </a:lnTo>
                <a:lnTo>
                  <a:pt x="2365" y="0"/>
                </a:lnTo>
              </a:path>
            </a:pathLst>
          </a:custGeom>
          <a:noFill/>
          <a:ln w="19050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de-AT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852687" y="1838453"/>
            <a:ext cx="3015704" cy="76914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en-US" sz="1100" dirty="0">
                <a:solidFill>
                  <a:prstClr val="black"/>
                </a:solidFill>
              </a:rPr>
              <a:t>We work with a special consulting approach that combines change management, organizational design and business aspects in a “state-of-the-art” way.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7313912" y="1838453"/>
            <a:ext cx="3065075" cy="76914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We support companies of all sectors –  corporations, medium-sized companies, public-sector companies – and know each of the specific features.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852687" y="3302057"/>
            <a:ext cx="3015704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1100">
                <a:solidFill>
                  <a:prstClr val="black"/>
                </a:solidFill>
              </a:rPr>
              <a:t>Supporting transformation processes means for us also the professional design of change communication including large group events as well as learning formats.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313912" y="3217601"/>
            <a:ext cx="3065075" cy="93835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100">
                <a:solidFill>
                  <a:prstClr val="black"/>
                </a:solidFill>
              </a:rPr>
              <a:t>Our team exclusively consists of very experienced change management professionals who are fully committed to the cause and create development based on partnership.</a:t>
            </a:r>
            <a:endParaRPr lang="de-AT" sz="1100">
              <a:solidFill>
                <a:prstClr val="black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852687" y="4825191"/>
            <a:ext cx="3015704" cy="5999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en-US" sz="1100">
                <a:solidFill>
                  <a:prstClr val="black"/>
                </a:solidFill>
              </a:rPr>
              <a:t>Our ICG team consists of 140 consultants from 12 countries and therefore has know-how and experience from different cultures.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7313912" y="4825191"/>
            <a:ext cx="3065075" cy="4307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We are “hands-on” consultants, impact is more important to us than concepts.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H="1">
            <a:off x="6879284" y="3693669"/>
            <a:ext cx="39584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de-DE">
              <a:solidFill>
                <a:prstClr val="black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C00116B-7CA3-4310-B5C0-702CDC0F4A8A}"/>
              </a:ext>
            </a:extLst>
          </p:cNvPr>
          <p:cNvSpPr/>
          <p:nvPr/>
        </p:nvSpPr>
        <p:spPr>
          <a:xfrm>
            <a:off x="7313912" y="1838452"/>
            <a:ext cx="3065075" cy="76914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We support companies of all sectors –  corporations, medium-sized companies, public-sector companies – and know each of the specific features.</a:t>
            </a:r>
            <a:endParaRPr lang="de-DE" sz="1100">
              <a:solidFill>
                <a:prstClr val="black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EBC65E-D86C-4082-A9E9-6384CA06EFBD}"/>
              </a:ext>
            </a:extLst>
          </p:cNvPr>
          <p:cNvSpPr/>
          <p:nvPr/>
        </p:nvSpPr>
        <p:spPr>
          <a:xfrm>
            <a:off x="7313912" y="4825190"/>
            <a:ext cx="3065075" cy="4307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100">
                <a:solidFill>
                  <a:prstClr val="black"/>
                </a:solidFill>
              </a:rPr>
              <a:t>We are “hands-on” consultants, impact is more important to us than concepts.</a:t>
            </a:r>
            <a:endParaRPr lang="de-DE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45176"/>
      </p:ext>
    </p:extLst>
  </p:cSld>
  <p:clrMapOvr>
    <a:masterClrMapping/>
  </p:clrMapOvr>
</p:sld>
</file>

<file path=ppt/theme/theme1.xml><?xml version="1.0" encoding="utf-8"?>
<a:theme xmlns:a="http://schemas.openxmlformats.org/drawingml/2006/main" name="ICG">
  <a:themeElements>
    <a:clrScheme name="ICG">
      <a:dk1>
        <a:sysClr val="windowText" lastClr="000000"/>
      </a:dk1>
      <a:lt1>
        <a:sysClr val="window" lastClr="FFFFFF"/>
      </a:lt1>
      <a:dk2>
        <a:srgbClr val="00B4BF"/>
      </a:dk2>
      <a:lt2>
        <a:srgbClr val="EB6941"/>
      </a:lt2>
      <a:accent1>
        <a:srgbClr val="785AA0"/>
      </a:accent1>
      <a:accent2>
        <a:srgbClr val="96C369"/>
      </a:accent2>
      <a:accent3>
        <a:srgbClr val="A5AACD"/>
      </a:accent3>
      <a:accent4>
        <a:srgbClr val="FFCD00"/>
      </a:accent4>
      <a:accent5>
        <a:srgbClr val="A08250"/>
      </a:accent5>
      <a:accent6>
        <a:srgbClr val="FF0000"/>
      </a:accent6>
      <a:hlink>
        <a:srgbClr val="00B4C3"/>
      </a:hlink>
      <a:folHlink>
        <a:srgbClr val="785A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 sz="11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1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orlage.potx" id="{FDA25C37-8AB4-4297-B959-A123D08EFD72}" vid="{AD84BD47-F6A4-43D0-BD57-C9ACC14B803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3d2679-5e3c-4207-9d24-e39e83f58c8d" xsi:nil="true"/>
    <TaxKeywordTaxHTField xmlns="2b5294ac-4aff-4a11-a550-7fd94f061adc">
      <Terms xmlns="http://schemas.microsoft.com/office/infopath/2007/PartnerControls"/>
    </TaxKeywordTaxHTField>
    <Language xmlns="http://schemas.microsoft.com/sharepoint/v3">English</Language>
    <_dlc_DocId xmlns="7e3d2679-5e3c-4207-9d24-e39e83f58c8d">ICGRO-37145133-263</_dlc_DocId>
    <_dlc_DocIdUrl xmlns="7e3d2679-5e3c-4207-9d24-e39e83f58c8d">
      <Url>https://icg.sharepoint.com/sites/RO/AQS/_layouts/15/DocIdRedir.aspx?ID=ICGRO-37145133-263</Url>
      <Description>ICGRO-37145133-263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686A93DCCEEF428D9FE6D0DFE32DD3" ma:contentTypeVersion="4" ma:contentTypeDescription="Create a new document." ma:contentTypeScope="" ma:versionID="745381b8f1cf132b23e1565204fcb31b">
  <xsd:schema xmlns:xsd="http://www.w3.org/2001/XMLSchema" xmlns:xs="http://www.w3.org/2001/XMLSchema" xmlns:p="http://schemas.microsoft.com/office/2006/metadata/properties" xmlns:ns1="http://schemas.microsoft.com/sharepoint/v3" xmlns:ns2="7e3d2679-5e3c-4207-9d24-e39e83f58c8d" xmlns:ns3="2b5294ac-4aff-4a11-a550-7fd94f061adc" xmlns:ns4="fbdbc01e-dfc8-46ae-851a-125ff2fb6cd9" targetNamespace="http://schemas.microsoft.com/office/2006/metadata/properties" ma:root="true" ma:fieldsID="936c52b3b9a378768b7a0f10294db304" ns1:_="" ns2:_="" ns3:_="" ns4:_="">
    <xsd:import namespace="http://schemas.microsoft.com/sharepoint/v3"/>
    <xsd:import namespace="7e3d2679-5e3c-4207-9d24-e39e83f58c8d"/>
    <xsd:import namespace="2b5294ac-4aff-4a11-a550-7fd94f061adc"/>
    <xsd:import namespace="fbdbc01e-dfc8-46ae-851a-125ff2fb6c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AverageRating" minOccurs="0"/>
                <xsd:element ref="ns1:RatingCount" minOccurs="0"/>
                <xsd:element ref="ns3:TaxKeywordTaxHTField" minOccurs="0"/>
                <xsd:element ref="ns2:TaxCatchAll" minOccurs="0"/>
                <xsd:element ref="ns1:Languag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anguage" ma:index="16" nillable="true" ma:displayName="Language" ma:default="English" ma:format="Dropdown" ma:internalName="Language">
      <xsd:simpleType>
        <xsd:union memberTypes="dms:Text">
          <xsd:simpleType>
            <xsd:restriction base="dms:Choice">
              <xsd:enumeration value="Bulgar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Hungarian"/>
              <xsd:enumeration value="Italian"/>
              <xsd:enumeration value="Latvian"/>
              <xsd:enumeration value="Lithuanian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urkish"/>
              <xsd:enumeration value="Ukrainia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3d2679-5e3c-4207-9d24-e39e83f58c8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5" nillable="true" ma:displayName="Taxonomy Catch All Column" ma:description="" ma:hidden="true" ma:list="{5dedf59b-4c08-4a11-9c66-f6c65859bd8d}" ma:internalName="TaxCatchAll" ma:showField="CatchAllData" ma:web="7e3d2679-5e3c-4207-9d24-e39e83f58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294ac-4aff-4a11-a550-7fd94f061ad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16ebb2d2-d530-4b84-8d07-e54be311af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dbc01e-dfc8-46ae-851a-125ff2fb6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64B81-9D91-47A6-981C-AEF3B01CCA61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7e3d2679-5e3c-4207-9d24-e39e83f58c8d"/>
    <ds:schemaRef ds:uri="http://schemas.openxmlformats.org/package/2006/metadata/core-properties"/>
    <ds:schemaRef ds:uri="http://schemas.microsoft.com/office/infopath/2007/PartnerControls"/>
    <ds:schemaRef ds:uri="fbdbc01e-dfc8-46ae-851a-125ff2fb6cd9"/>
    <ds:schemaRef ds:uri="2b5294ac-4aff-4a11-a550-7fd94f061adc"/>
  </ds:schemaRefs>
</ds:datastoreItem>
</file>

<file path=customXml/itemProps2.xml><?xml version="1.0" encoding="utf-8"?>
<ds:datastoreItem xmlns:ds="http://schemas.openxmlformats.org/officeDocument/2006/customXml" ds:itemID="{5A2B0466-6B62-4BD3-8E60-EDD1CF598D6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17C1DD3-0BE6-4B48-AF8F-AF1E1B2F2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3d2679-5e3c-4207-9d24-e39e83f58c8d"/>
    <ds:schemaRef ds:uri="2b5294ac-4aff-4a11-a550-7fd94f061adc"/>
    <ds:schemaRef ds:uri="fbdbc01e-dfc8-46ae-851a-125ff2fb6c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F446DE-AF37-4942-B026-4D431E53BA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</Template>
  <TotalTime>84</TotalTime>
  <Words>423</Words>
  <Application>Microsoft Macintosh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Aktiv Grotesk Corp</vt:lpstr>
      <vt:lpstr>Aktiv Grotesk Corp Light</vt:lpstr>
      <vt:lpstr>Arial</vt:lpstr>
      <vt:lpstr>Arial Nova Light</vt:lpstr>
      <vt:lpstr>Calibri</vt:lpstr>
      <vt:lpstr>Courier New</vt:lpstr>
      <vt:lpstr>Symbol</vt:lpstr>
      <vt:lpstr>Times</vt:lpstr>
      <vt:lpstr>ICG</vt:lpstr>
      <vt:lpstr> Digital Transformation</vt:lpstr>
      <vt:lpstr>Digital Transformation │ Day 1   </vt:lpstr>
      <vt:lpstr>Digital Transformation │ Day 2   </vt:lpstr>
      <vt:lpstr>About ICG</vt:lpstr>
      <vt:lpstr>About ICG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Gabi Frankl</dc:creator>
  <cp:lastModifiedBy>Mihai SVASTA / ICG Integrated Consulting Group Romania</cp:lastModifiedBy>
  <cp:revision>7</cp:revision>
  <dcterms:created xsi:type="dcterms:W3CDTF">2022-11-21T11:52:05Z</dcterms:created>
  <dcterms:modified xsi:type="dcterms:W3CDTF">2023-02-09T11:09:23Z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0x010100CF686A93DCCEEF428D9FE6D0DFE32DD3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_dlc_DocIdItemGuid">
    <vt:lpwstr>84a63a50-b6dd-4f5d-b30d-3f084b94d3fc</vt:lpwstr>
  </property>
</Properties>
</file>