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147376834" r:id="rId6"/>
    <p:sldId id="2147376832" r:id="rId7"/>
    <p:sldId id="378" r:id="rId8"/>
    <p:sldId id="353" r:id="rId9"/>
    <p:sldId id="42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8229C-B882-2F45-9FBF-755A1DC3E1AF}" v="1" dt="2023-10-04T12:47:50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6"/>
    <p:restoredTop sz="94635"/>
  </p:normalViewPr>
  <p:slideViewPr>
    <p:cSldViewPr snapToGrid="0">
      <p:cViewPr varScale="1">
        <p:scale>
          <a:sx n="115" d="100"/>
          <a:sy n="115" d="100"/>
        </p:scale>
        <p:origin x="536" y="184"/>
      </p:cViewPr>
      <p:guideLst>
        <p:guide pos="3840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112" y="14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6E2E101-0AA8-545C-ABBC-4725E157E5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9FD311-75F2-0F51-0C79-A4B8AEAEE7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1C3B7-584E-40A6-98DB-E9757FE92585}" type="datetimeFigureOut">
              <a:rPr lang="de-AT" smtClean="0"/>
              <a:t>04.10.23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8F5F1B-23B0-BE04-CE8E-11F5C23954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7797EE-EA37-EF88-8889-F38B8D395F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9EEE3-7FAA-4A78-B092-4BD1372566C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319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B876F-A8FB-4CEE-8834-65034E594801}" type="datetimeFigureOut">
              <a:rPr lang="de-AT" smtClean="0"/>
              <a:t>04.10.23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1ADD-D704-4C1E-8CFB-E6AB254A2F2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297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1ADD-D704-4C1E-8CFB-E6AB254A2F2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08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tedconsulting.at/datenschutz" TargetMode="External"/><Relationship Id="rId2" Type="http://schemas.openxmlformats.org/officeDocument/2006/relationships/hyperlink" Target="mailto:office@integratedconsulting.at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A10FE76-CD87-4BE1-9C05-855D55ADCFE8}"/>
              </a:ext>
            </a:extLst>
          </p:cNvPr>
          <p:cNvSpPr/>
          <p:nvPr userDrawn="1"/>
        </p:nvSpPr>
        <p:spPr>
          <a:xfrm>
            <a:off x="152399" y="149130"/>
            <a:ext cx="6520090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FCE82-47B6-6875-CCE3-E69BC4414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93" y="3422649"/>
            <a:ext cx="5779905" cy="23876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CD242F97-4233-8C08-7986-5B19328FC0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2489" y="152400"/>
            <a:ext cx="5359854" cy="6540498"/>
          </a:xfrm>
        </p:spPr>
        <p:txBody>
          <a:bodyPr/>
          <a:lstStyle>
            <a:lvl1pPr algn="r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9F37630-D168-8092-1605-1B50FC5EB431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 err="1"/>
              <a:t>integratedconsulting.ro</a:t>
            </a:r>
            <a:endParaRPr lang="de-AT" sz="80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388C576-D436-B1DE-8B48-C87C4C021A31}"/>
              </a:ext>
            </a:extLst>
          </p:cNvPr>
          <p:cNvSpPr txBox="1"/>
          <p:nvPr userDrawn="1"/>
        </p:nvSpPr>
        <p:spPr>
          <a:xfrm>
            <a:off x="4860259" y="6303407"/>
            <a:ext cx="1472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CF1056-74F9-42F0-8499-D677E9DDBB33}" type="datetime4">
              <a:rPr lang="de-AT" sz="800" smtClean="0">
                <a:solidFill>
                  <a:schemeClr val="tx2"/>
                </a:solidFill>
              </a:rPr>
              <a:pPr algn="r"/>
              <a:t>4. Oktober 2023</a:t>
            </a:fld>
            <a:endParaRPr lang="de-AT" sz="800">
              <a:solidFill>
                <a:schemeClr val="tx2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657F6C-9C96-EE3A-ECB6-D93ACAFE85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17" y="329143"/>
            <a:ext cx="1697010" cy="169701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9EF1028-D521-424F-B629-94FE01E762F6}"/>
              </a:ext>
            </a:extLst>
          </p:cNvPr>
          <p:cNvSpPr/>
          <p:nvPr userDrawn="1"/>
        </p:nvSpPr>
        <p:spPr>
          <a:xfrm>
            <a:off x="10862553" y="372894"/>
            <a:ext cx="732817" cy="24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9431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3" pos="3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A7B7E3-402E-9416-A70A-61A6F7AE4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395" y="0"/>
            <a:ext cx="9742605" cy="685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191B44C-0298-0161-7705-8E2A0760C1B7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2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079C2C8-53D3-433D-A08C-3D08A8CE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8F8299-9C9C-063B-1327-FCC6F78F4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690EE6-9626-F5BC-C88E-47047A794276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3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017F413-3D46-7CA1-E615-A92FFEA20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488CFE-BF05-071F-7D92-5860E56AA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777" y="-365125"/>
            <a:ext cx="8804224" cy="722312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7BDF49E-C177-156F-3483-0A59EA81450C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4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FED1DB2-1A56-8948-19EC-091A78726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F3F36C-B8C7-D1DC-1A0B-6BEF3372E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443" y="0"/>
            <a:ext cx="10870557" cy="68580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69648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BF4F5AD-6AF3-2CE2-4D57-7F17E2A0805D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5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428355F-BEB6-09E4-8C7E-8AF50C81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5F3F8F-A7F6-88AF-DF18-90C731500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918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CBA295-A70C-4316-163F-3D7C4480C3AB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6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AA5C23A-D50A-ADA6-B0BB-F543D3241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46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7C5423-2450-E952-FD7E-9F1707AA5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10" y="1"/>
            <a:ext cx="12118390" cy="68580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76BA569-65B7-BFDC-0B07-FC34DC041A72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7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E84555-BE07-2377-8FB6-B856588BF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55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978FEE-AE3F-2429-540D-B840C2F28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907" y="0"/>
            <a:ext cx="7970094" cy="68580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FBEAE9-45AB-4990-B6A7-356109C06607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8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0C20B88-CAD5-EE38-700A-4DAF20F64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8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1B2687-1385-BAB6-E43B-CB075DDCD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962CFF-2B89-ED13-FFC7-8145563D0CA1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9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6E1E672-E679-CA02-81E5-C61ECB42C0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1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5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5C9F3C-3954-9A8F-9DFD-75F125EEA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788" y="0"/>
            <a:ext cx="6780211" cy="685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DE768D9-BAB2-A116-0DEA-9FEB97564188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10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382148B-10BC-CBEE-B188-6D54E4E30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73B422-BD7E-94B0-DB9D-28DE30D62661}"/>
              </a:ext>
            </a:extLst>
          </p:cNvPr>
          <p:cNvSpPr/>
          <p:nvPr userDrawn="1"/>
        </p:nvSpPr>
        <p:spPr>
          <a:xfrm>
            <a:off x="152399" y="149130"/>
            <a:ext cx="408093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684000" rIns="432000" rtlCol="0" anchor="t" anchorCtr="0"/>
          <a:lstStyle/>
          <a:p>
            <a:pPr marL="0" indent="0">
              <a:spcBef>
                <a:spcPts val="1200"/>
              </a:spcBef>
              <a:buNone/>
            </a:pPr>
            <a:r>
              <a:rPr lang="de-AT" sz="1300" b="1">
                <a:solidFill>
                  <a:schemeClr val="bg1">
                    <a:lumMod val="50000"/>
                  </a:schemeClr>
                </a:solidFill>
              </a:rPr>
              <a:t>Information zur Datenverarbeitung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Personenbezogene Daten (insbesondere Name, Kontaktinformation und unternehmensspezifische Informationen), die Sie uns zur Verfügung stellen oder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stellen werden, verarbeiten wir zu folgenden Zwecken:</a:t>
            </a:r>
          </a:p>
          <a:p>
            <a:pPr marL="171450" lvl="0" indent="-171450">
              <a:spcBef>
                <a:spcPts val="30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Aktive Betreuung des Kunden sowie </a:t>
            </a:r>
          </a:p>
          <a:p>
            <a:pPr marL="171450" lvl="0" indent="-17145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zum Hinweis auf die zum Kunden bestehende oder vormalige Geschäftsbeziehung (Referenzhinweis)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sowie</a:t>
            </a:r>
          </a:p>
          <a:p>
            <a:pPr marL="171450" indent="-17145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für die Zusendung von kostenlosen Newslettern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(in elektronischer Form), unserem Change-Magazin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(in elektronischer als auch in Papierform) sowie Informationsmaterial zu Veranstaltungen und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Seminaren (in Papierform).</a:t>
            </a:r>
          </a:p>
          <a:p>
            <a:pPr marL="171450" indent="-17145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endParaRPr lang="de-AT" sz="9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Diese Einwilligung können Sie jederzeit und ohne Angabe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von Gründen widerrufen, indem Sie eine entsprechende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E-Mail an </a:t>
            </a: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office@integratedconsulting.at</a:t>
            </a: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 senden. Ein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Widerruf hat zur Folge, dass wir Ihre Daten ab diesem Zeitpunkt zu oben genannten Zwecken nicht mehr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verarbeiten. Nähere Informationen dazu finden Sie in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unseren Datenschutzrichtlinien unter: </a:t>
            </a: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www.integratedconsulting.at/datensch</a:t>
            </a:r>
            <a:r>
              <a:rPr lang="de-AT" sz="900">
                <a:solidFill>
                  <a:schemeClr val="bg1">
                    <a:lumMod val="50000"/>
                  </a:schemeClr>
                </a:solidFill>
                <a:hlinkClick r:id="rId3"/>
              </a:rPr>
              <a:t>utz</a:t>
            </a:r>
            <a:r>
              <a:rPr lang="de-AT" sz="9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AT" sz="9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AT" sz="900">
                <a:solidFill>
                  <a:schemeClr val="bg1">
                    <a:lumMod val="50000"/>
                  </a:schemeClr>
                </a:solidFill>
              </a:rPr>
              <a:t>Bei Online-Veranstaltungen können wir die Software-Tools Zoom und/oder Microsoft Teams zur Verfügung stellen.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AEBCDA1-8FCE-9515-9784-6A8127BCDC60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4CCBD3F-2742-B80A-0AD9-1515937C80F0}"/>
              </a:ext>
            </a:extLst>
          </p:cNvPr>
          <p:cNvSpPr txBox="1"/>
          <p:nvPr userDrawn="1"/>
        </p:nvSpPr>
        <p:spPr>
          <a:xfrm>
            <a:off x="5411788" y="5049553"/>
            <a:ext cx="6156325" cy="96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2600">
                <a:solidFill>
                  <a:schemeClr val="tx2"/>
                </a:solidFill>
                <a:latin typeface="Arial Nova Light" panose="020B0304020202020204" pitchFamily="34" charset="0"/>
              </a:rPr>
              <a:t>integratedconsulting.at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1100" b="1">
                <a:solidFill>
                  <a:schemeClr val="tx2"/>
                </a:solidFill>
              </a:rPr>
              <a:t>T +43/316/71 89 400</a:t>
            </a:r>
          </a:p>
          <a:p>
            <a:pPr algn="ctr">
              <a:lnSpc>
                <a:spcPct val="110000"/>
              </a:lnSpc>
            </a:pPr>
            <a:r>
              <a:rPr lang="de-DE" sz="1100" b="1">
                <a:solidFill>
                  <a:schemeClr val="tx2"/>
                </a:solidFill>
              </a:rPr>
              <a:t>office@integratedconsulting.at</a:t>
            </a:r>
            <a:endParaRPr lang="de-AT" sz="1100" b="1">
              <a:solidFill>
                <a:schemeClr val="tx2"/>
              </a:solidFill>
            </a:endParaRPr>
          </a:p>
        </p:txBody>
      </p:sp>
      <p:pic>
        <p:nvPicPr>
          <p:cNvPr id="19" name="Bild 6" descr="Change.jpg">
            <a:extLst>
              <a:ext uri="{FF2B5EF4-FFF2-40B4-BE49-F238E27FC236}">
                <a16:creationId xmlns:a16="http://schemas.microsoft.com/office/drawing/2014/main" id="{FAFC434B-A4AA-7C14-E8D2-D5B7A94CB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136" y="3692969"/>
            <a:ext cx="4113123" cy="44551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CD0FC23-5523-9F7F-E0FF-B234243772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713" y="1723756"/>
            <a:ext cx="4634700" cy="23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03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73B422-BD7E-94B0-DB9D-28DE30D62661}"/>
              </a:ext>
            </a:extLst>
          </p:cNvPr>
          <p:cNvSpPr/>
          <p:nvPr userDrawn="1"/>
        </p:nvSpPr>
        <p:spPr>
          <a:xfrm>
            <a:off x="152399" y="149130"/>
            <a:ext cx="408093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B6A1F-9580-A264-E55D-AE04B138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5" y="825529"/>
            <a:ext cx="6148605" cy="5297684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8575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670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5013" indent="-285750">
              <a:defRPr/>
            </a:lvl4pPr>
            <a:lvl5pPr marL="735013" indent="-285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ED76E-CAB7-8490-D492-A60939F3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02" y="740934"/>
            <a:ext cx="3115589" cy="5382279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AEBCDA1-8FCE-9515-9784-6A8127BCDC60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 err="1"/>
              <a:t>integratedconsulting.ro</a:t>
            </a:r>
            <a:endParaRPr lang="de-AT" sz="800"/>
          </a:p>
        </p:txBody>
      </p:sp>
    </p:spTree>
    <p:extLst>
      <p:ext uri="{BB962C8B-B14F-4D97-AF65-F5344CB8AC3E}">
        <p14:creationId xmlns:p14="http://schemas.microsoft.com/office/powerpoint/2010/main" val="79453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863380" y="377741"/>
            <a:ext cx="9063892" cy="968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de-DE" sz="2000" b="0" i="0" u="none" strike="noStrike" kern="120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871027" y="1471614"/>
            <a:ext cx="5085860" cy="4899025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●"/>
              <a:tabLst/>
              <a:defRPr kumimoji="0" lang="de-DE" sz="18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34988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○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15963" marR="0" indent="-1809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–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073150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kumimoji="0" lang="de-DE" sz="1100" b="0" i="0" u="none" strike="noStrike" kern="1200" cap="none" spc="5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2541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kumimoji="0" lang="de-DE" sz="1100" b="0" i="0" u="none" strike="noStrike" kern="1200" cap="none" spc="5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6248403" y="1471614"/>
            <a:ext cx="5085860" cy="4899025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●"/>
              <a:tabLst/>
              <a:defRPr kumimoji="0" lang="de-DE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34988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○"/>
              <a:tabLst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15963" marR="0" indent="-1809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–"/>
              <a:tabLst/>
              <a:defRPr kumimoji="0" lang="de-DE" sz="1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073150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kumimoji="0" lang="de-DE" sz="1100" b="0" i="0" u="none" strike="noStrike" kern="1200" cap="none" spc="5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2541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kumimoji="0" lang="de-DE" sz="1100" b="0" i="0" u="none" strike="noStrike" kern="1200" cap="none" spc="5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52294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3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3D6D77A-5AF4-7409-DD9B-726BB1A97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575" y="152401"/>
            <a:ext cx="4104369" cy="654049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C43C75-5565-7B38-94FE-EC20D31F28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43475" y="1301779"/>
            <a:ext cx="6624637" cy="53911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buFontTx/>
              <a:buNone/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0" algn="l" defTabSz="914400" rtl="0" eaLnBrk="1" latinLnBrk="0" hangingPunct="1">
              <a:lnSpc>
                <a:spcPct val="110000"/>
              </a:lnSpc>
              <a:buFontTx/>
              <a:buNone/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0" algn="l" defTabSz="914400" rtl="0" eaLnBrk="1" latinLnBrk="0" hangingPunct="1">
              <a:lnSpc>
                <a:spcPct val="110000"/>
              </a:lnSpc>
              <a:buFontTx/>
              <a:buNone/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5013" indent="-285750">
              <a:defRPr/>
            </a:lvl4pPr>
            <a:lvl5pPr marL="735013" indent="-2857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9B6B3D0-209F-4DAB-8773-9C9A14E44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3476" y="734585"/>
            <a:ext cx="6624638" cy="5998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226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rkiser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73B422-BD7E-94B0-DB9D-28DE30D62661}"/>
              </a:ext>
            </a:extLst>
          </p:cNvPr>
          <p:cNvSpPr/>
          <p:nvPr userDrawn="1"/>
        </p:nvSpPr>
        <p:spPr>
          <a:xfrm>
            <a:off x="152399" y="149130"/>
            <a:ext cx="408093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AT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B6A1F-9580-A264-E55D-AE04B138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5" y="819179"/>
            <a:ext cx="6148605" cy="531899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8575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670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5013" indent="-285750">
              <a:defRPr/>
            </a:lvl4pPr>
            <a:lvl5pPr marL="735013" indent="-285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ED76E-CAB7-8490-D492-A60939F3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02" y="763154"/>
            <a:ext cx="3115589" cy="5375023"/>
          </a:xfrm>
        </p:spPr>
        <p:txBody>
          <a:bodyPr anchor="t" anchorCtr="0">
            <a:noAutofit/>
          </a:bodyPr>
          <a:lstStyle>
            <a:lvl1pPr>
              <a:lnSpc>
                <a:spcPct val="110000"/>
              </a:lnSpc>
              <a:defRPr sz="13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AEBCDA1-8FCE-9515-9784-6A8127BCDC60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 err="1"/>
              <a:t>integratedconsulting.ro</a:t>
            </a:r>
            <a:endParaRPr lang="de-AT" sz="800"/>
          </a:p>
        </p:txBody>
      </p:sp>
    </p:spTree>
    <p:extLst>
      <p:ext uri="{BB962C8B-B14F-4D97-AF65-F5344CB8AC3E}">
        <p14:creationId xmlns:p14="http://schemas.microsoft.com/office/powerpoint/2010/main" val="279200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3D6D77A-5AF4-7409-DD9B-726BB1A97F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75" y="152401"/>
            <a:ext cx="4104369" cy="654049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C43C75-5565-7B38-94FE-EC20D31F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88" y="1301779"/>
            <a:ext cx="6148605" cy="52976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buFontTx/>
              <a:buNone/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0" algn="l" defTabSz="914400" rtl="0" eaLnBrk="1" latinLnBrk="0" hangingPunct="1">
              <a:lnSpc>
                <a:spcPct val="110000"/>
              </a:lnSpc>
              <a:buFontTx/>
              <a:buNone/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0" algn="l" defTabSz="914400" rtl="0" eaLnBrk="1" latinLnBrk="0" hangingPunct="1">
              <a:lnSpc>
                <a:spcPct val="110000"/>
              </a:lnSpc>
              <a:buFontTx/>
              <a:buNone/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5013" indent="-285750">
              <a:defRPr/>
            </a:lvl4pPr>
            <a:lvl5pPr marL="735013" indent="-285750"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9B6B3D0-209F-4DAB-8773-9C9A14E4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88" y="734585"/>
            <a:ext cx="6156325" cy="59982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76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fü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10E12-E83D-AF70-F4A7-AD9615BB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02" y="734585"/>
            <a:ext cx="10982211" cy="59982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064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54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24766-0C20-91D7-C78E-95B7E1E7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734662"/>
            <a:ext cx="10772775" cy="91577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B7013A-C400-4908-A94C-DF4784A4F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613" y="1713935"/>
            <a:ext cx="5295169" cy="4345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CAC7D95-633C-978F-4E32-3098D2269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66" y="1713935"/>
            <a:ext cx="5321247" cy="4345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658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3643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680" y="709184"/>
            <a:ext cx="5899570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F77DDC-D702-44F5-4E1F-C8C854751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819" y="0"/>
            <a:ext cx="6960933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D278E3B-568B-FB59-8A09-8C2D9F5DE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3643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F1CD52-56FC-4BDB-0843-1842CB5898A8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1 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4" y="709184"/>
            <a:ext cx="5394325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F77DDC-D702-44F5-4E1F-C8C854751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819" y="0"/>
            <a:ext cx="6960933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D278E3B-568B-FB59-8A09-8C2D9F5DE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03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E5EB186-85A7-803F-179C-B646EB079D67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 err="1"/>
              <a:t>integratedconsulting.ro</a:t>
            </a:r>
            <a:endParaRPr lang="de-AT" sz="80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F74A85E-D1C1-B6BA-ABC2-04215C7098C2}"/>
              </a:ext>
            </a:extLst>
          </p:cNvPr>
          <p:cNvSpPr txBox="1">
            <a:spLocks/>
          </p:cNvSpPr>
          <p:nvPr userDrawn="1"/>
        </p:nvSpPr>
        <p:spPr>
          <a:xfrm>
            <a:off x="8896932" y="4315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 </a:t>
            </a:r>
            <a:fld id="{A8183190-6660-4F9D-9A95-AA37C45D80CB}" type="slidenum">
              <a:rPr lang="de-AT" b="1" smtClean="0"/>
              <a:pPr/>
              <a:t>‹#›</a:t>
            </a:fld>
            <a:endParaRPr lang="de-AT" b="1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6771FA-3920-AAD7-BF77-A91AE7F3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02" y="740935"/>
            <a:ext cx="3115589" cy="537502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7D1C10B4-8BC5-776C-1740-B53341F02E8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400675" y="816411"/>
            <a:ext cx="6167438" cy="5375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2"/>
            <a:endParaRPr lang="de-DE"/>
          </a:p>
          <a:p>
            <a:pPr lvl="2"/>
            <a:endParaRPr lang="de-DE"/>
          </a:p>
          <a:p>
            <a:pPr lvl="2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473801-0FF1-9740-E39C-054ADDD21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70" y="367564"/>
            <a:ext cx="273423" cy="2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60" r:id="rId5"/>
    <p:sldLayoutId id="2147483671" r:id="rId6"/>
    <p:sldLayoutId id="2147483653" r:id="rId7"/>
    <p:sldLayoutId id="2147483673" r:id="rId8"/>
    <p:sldLayoutId id="2147483651" r:id="rId9"/>
    <p:sldLayoutId id="2147483664" r:id="rId10"/>
    <p:sldLayoutId id="2147483663" r:id="rId11"/>
    <p:sldLayoutId id="2147483662" r:id="rId12"/>
    <p:sldLayoutId id="2147483665" r:id="rId13"/>
    <p:sldLayoutId id="2147483668" r:id="rId14"/>
    <p:sldLayoutId id="2147483667" r:id="rId15"/>
    <p:sldLayoutId id="2147483666" r:id="rId16"/>
    <p:sldLayoutId id="2147483670" r:id="rId17"/>
    <p:sldLayoutId id="2147483669" r:id="rId18"/>
    <p:sldLayoutId id="2147483672" r:id="rId19"/>
    <p:sldLayoutId id="2147483675" r:id="rId20"/>
    <p:sldLayoutId id="2147483676" r:id="rId2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●"/>
        <a:tabLst>
          <a:tab pos="4127500" algn="r"/>
        </a:tabLst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110000"/>
        </a:lnSpc>
        <a:spcBef>
          <a:spcPts val="300"/>
        </a:spcBef>
        <a:buFont typeface="Courier New" panose="02070309020205020404" pitchFamily="49" charset="0"/>
        <a:buChar char="o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67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 userDrawn="1">
          <p15:clr>
            <a:srgbClr val="F26B43"/>
          </p15:clr>
        </p15:guide>
        <p15:guide id="4" pos="3409" userDrawn="1">
          <p15:clr>
            <a:srgbClr val="F26B43"/>
          </p15:clr>
        </p15:guide>
        <p15:guide id="8" orient="horz" pos="536" userDrawn="1">
          <p15:clr>
            <a:srgbClr val="F26B43"/>
          </p15:clr>
        </p15:guide>
        <p15:guide id="9" pos="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jpe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s://youtu.be/5QEFNsMlDpY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3B3938D-5747-FE70-5D1D-4EE7D9CD8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AT" sz="3200" dirty="0"/>
            </a:br>
            <a:r>
              <a:rPr lang="de-AT" sz="3200" b="1" dirty="0"/>
              <a:t>Design </a:t>
            </a:r>
            <a:r>
              <a:rPr lang="de-AT" sz="3200" b="1" dirty="0" err="1"/>
              <a:t>Thinking</a:t>
            </a:r>
            <a:endParaRPr lang="de-AT" sz="3200" b="1" dirty="0"/>
          </a:p>
        </p:txBody>
      </p:sp>
      <p:pic>
        <p:nvPicPr>
          <p:cNvPr id="5" name="Picture Placeholder 4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83AAF3E3-763F-549B-42B4-C92142982B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90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D9BA5-FA37-9745-8F64-9726532D5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472" y="869306"/>
            <a:ext cx="6624637" cy="5391120"/>
          </a:xfrm>
        </p:spPr>
        <p:txBody>
          <a:bodyPr/>
          <a:lstStyle/>
          <a:p>
            <a:r>
              <a:rPr lang="en-GB" dirty="0"/>
              <a:t>The primary purpose of this workshop is to learn Design Thinking by experimenting it during a practical experience around a specific subject.</a:t>
            </a:r>
          </a:p>
          <a:p>
            <a:r>
              <a:rPr lang="en-US" sz="2000" b="0" i="0" u="none" strike="noStrike" dirty="0">
                <a:effectLst/>
              </a:rPr>
              <a:t>Design thinking fundamentally shifts an organization’s mindset to be more human-centric, innovative, and collaborative</a:t>
            </a:r>
            <a:endParaRPr lang="en-GB" sz="2000" b="1" i="0" u="none" strike="noStrike" dirty="0">
              <a:effectLst/>
            </a:endParaRPr>
          </a:p>
          <a:p>
            <a:endParaRPr lang="en-GB" b="1" dirty="0"/>
          </a:p>
          <a:p>
            <a:r>
              <a:rPr lang="en-GB" b="1" dirty="0"/>
              <a:t>People</a:t>
            </a:r>
            <a:r>
              <a:rPr lang="en-GB" dirty="0"/>
              <a:t> benefit: they develop empathy and user-centricity, creativity &amp; innovation, collaboration and teamwork. They learn how to operate with an iterative and experimental mindset and how to integrate user feedback and validation. </a:t>
            </a:r>
          </a:p>
          <a:p>
            <a:endParaRPr lang="en-GB" dirty="0"/>
          </a:p>
          <a:p>
            <a:r>
              <a:rPr lang="en-GB" b="1" dirty="0"/>
              <a:t>Organisation</a:t>
            </a:r>
            <a:r>
              <a:rPr lang="en-GB" dirty="0"/>
              <a:t> benefit: </a:t>
            </a:r>
            <a:r>
              <a:rPr lang="en-US" b="0" i="0" u="none" strike="noStrike" dirty="0">
                <a:effectLst/>
              </a:rPr>
              <a:t>Learning design thinking empowers individuals and </a:t>
            </a:r>
            <a:r>
              <a:rPr lang="en-US" b="0" i="0" u="none" strike="noStrike" dirty="0" err="1">
                <a:effectLst/>
              </a:rPr>
              <a:t>organisations</a:t>
            </a:r>
            <a:r>
              <a:rPr lang="en-US" b="0" i="0" u="none" strike="noStrike" dirty="0">
                <a:effectLst/>
              </a:rPr>
              <a:t> to take ownership of challenges and believe in their ability to create positive change. It builds confidence in problem-solving, encourages a proactive approach, and nurtures a mindset of continuous learning and growth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</a:t>
            </a:r>
            <a:r>
              <a:rPr lang="en-GB" b="1" dirty="0"/>
              <a:t> Program </a:t>
            </a:r>
            <a:r>
              <a:rPr lang="en-GB" dirty="0"/>
              <a:t>includes Design Thinking methodology, experience a simplified Design Thinking process on a specific subject and experiments with several tools on each Design Thinking process step</a:t>
            </a:r>
            <a:r>
              <a:rPr lang="en-GB" sz="1100" dirty="0">
                <a:solidFill>
                  <a:schemeClr val="tx1"/>
                </a:solidFill>
              </a:rPr>
              <a:t>. </a:t>
            </a:r>
            <a:r>
              <a:rPr lang="en-GB" dirty="0"/>
              <a:t>5 principles on how to organise Design Thinking projects are presented in the end.</a:t>
            </a:r>
          </a:p>
          <a:p>
            <a:r>
              <a:rPr lang="en-GB" dirty="0"/>
              <a:t>The program can be configured depending on the group or specific requirements.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441CAD-F6EF-F481-6DC9-79DDAC31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71" y="405669"/>
            <a:ext cx="6624638" cy="59982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DESIGN THINKING</a:t>
            </a:r>
          </a:p>
        </p:txBody>
      </p:sp>
      <p:sp>
        <p:nvSpPr>
          <p:cNvPr id="2" name="Rechteck 31">
            <a:extLst>
              <a:ext uri="{FF2B5EF4-FFF2-40B4-BE49-F238E27FC236}">
                <a16:creationId xmlns:a16="http://schemas.microsoft.com/office/drawing/2014/main" id="{3B7E3B83-88BC-732D-B45B-881467518C61}"/>
              </a:ext>
            </a:extLst>
          </p:cNvPr>
          <p:cNvSpPr/>
          <p:nvPr/>
        </p:nvSpPr>
        <p:spPr>
          <a:xfrm>
            <a:off x="4943473" y="5833894"/>
            <a:ext cx="6624636" cy="8590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rtlCol="0" anchor="ctr" anchorCtr="0"/>
          <a:lstStyle/>
          <a:p>
            <a:pPr marL="1076325">
              <a:spcBef>
                <a:spcPts val="600"/>
              </a:spcBef>
            </a:pPr>
            <a:r>
              <a:rPr lang="de-DE" sz="1100" err="1">
                <a:solidFill>
                  <a:schemeClr val="tx1"/>
                </a:solidFill>
              </a:rPr>
              <a:t>Participants</a:t>
            </a:r>
            <a:r>
              <a:rPr lang="de-DE" sz="1100">
                <a:solidFill>
                  <a:schemeClr val="tx1"/>
                </a:solidFill>
              </a:rPr>
              <a:t>: max. 15 </a:t>
            </a:r>
            <a:r>
              <a:rPr lang="de-DE" sz="1100" err="1">
                <a:solidFill>
                  <a:schemeClr val="tx1"/>
                </a:solidFill>
              </a:rPr>
              <a:t>Persons</a:t>
            </a:r>
            <a:r>
              <a:rPr lang="de-DE" sz="1100">
                <a:solidFill>
                  <a:schemeClr val="tx1"/>
                </a:solidFill>
              </a:rPr>
              <a:t> (</a:t>
            </a:r>
            <a:r>
              <a:rPr lang="de-DE" sz="1100" err="1">
                <a:solidFill>
                  <a:schemeClr val="tx1"/>
                </a:solidFill>
              </a:rPr>
              <a:t>classroom</a:t>
            </a:r>
            <a:r>
              <a:rPr lang="de-DE" sz="1100">
                <a:solidFill>
                  <a:schemeClr val="tx1"/>
                </a:solidFill>
              </a:rPr>
              <a:t> </a:t>
            </a:r>
            <a:r>
              <a:rPr lang="de-DE" sz="1100" err="1">
                <a:solidFill>
                  <a:schemeClr val="tx1"/>
                </a:solidFill>
              </a:rPr>
              <a:t>or</a:t>
            </a:r>
            <a:r>
              <a:rPr lang="de-DE" sz="1100">
                <a:solidFill>
                  <a:schemeClr val="tx1"/>
                </a:solidFill>
              </a:rPr>
              <a:t> online)</a:t>
            </a:r>
          </a:p>
          <a:p>
            <a:pPr marL="1076325">
              <a:spcBef>
                <a:spcPts val="600"/>
              </a:spcBef>
            </a:pPr>
            <a:r>
              <a:rPr lang="en-GB" sz="1100">
                <a:solidFill>
                  <a:schemeClr val="tx1"/>
                </a:solidFill>
              </a:rPr>
              <a:t>Cost: starting from </a:t>
            </a:r>
            <a:r>
              <a:rPr lang="en-GB" sz="1100" strike="sngStrike">
                <a:solidFill>
                  <a:schemeClr val="bg1">
                    <a:lumMod val="65000"/>
                  </a:schemeClr>
                </a:solidFill>
              </a:rPr>
              <a:t>1.400</a:t>
            </a:r>
            <a:r>
              <a:rPr lang="en-GB" sz="1100">
                <a:solidFill>
                  <a:schemeClr val="tx1"/>
                </a:solidFill>
              </a:rPr>
              <a:t>  900 EUR </a:t>
            </a:r>
            <a:endParaRPr lang="de-DE" sz="1100">
              <a:solidFill>
                <a:schemeClr val="tx1"/>
              </a:solidFill>
            </a:endParaRPr>
          </a:p>
        </p:txBody>
      </p:sp>
      <p:sp>
        <p:nvSpPr>
          <p:cNvPr id="9" name="Ellipse 11">
            <a:extLst>
              <a:ext uri="{FF2B5EF4-FFF2-40B4-BE49-F238E27FC236}">
                <a16:creationId xmlns:a16="http://schemas.microsoft.com/office/drawing/2014/main" id="{8557EA31-DA43-2969-8D7A-4442B2D04412}"/>
              </a:ext>
            </a:extLst>
          </p:cNvPr>
          <p:cNvSpPr/>
          <p:nvPr/>
        </p:nvSpPr>
        <p:spPr>
          <a:xfrm>
            <a:off x="5150702" y="5942220"/>
            <a:ext cx="626658" cy="6266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9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10" name="Ellipse 10">
            <a:extLst>
              <a:ext uri="{FF2B5EF4-FFF2-40B4-BE49-F238E27FC236}">
                <a16:creationId xmlns:a16="http://schemas.microsoft.com/office/drawing/2014/main" id="{C4ABE07C-E795-E63D-53D4-81E0A6DE358F}"/>
              </a:ext>
            </a:extLst>
          </p:cNvPr>
          <p:cNvSpPr/>
          <p:nvPr/>
        </p:nvSpPr>
        <p:spPr>
          <a:xfrm>
            <a:off x="5186212" y="5975133"/>
            <a:ext cx="555637" cy="555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pic>
        <p:nvPicPr>
          <p:cNvPr id="11" name="Grafik 2">
            <a:extLst>
              <a:ext uri="{FF2B5EF4-FFF2-40B4-BE49-F238E27FC236}">
                <a16:creationId xmlns:a16="http://schemas.microsoft.com/office/drawing/2014/main" id="{3690BCA1-613D-B4B4-C5A8-FC84D2F3B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7863" y="6128980"/>
            <a:ext cx="426624" cy="262892"/>
          </a:xfrm>
          <a:prstGeom prst="rect">
            <a:avLst/>
          </a:prstGeom>
        </p:spPr>
      </p:pic>
      <p:pic>
        <p:nvPicPr>
          <p:cNvPr id="13" name="Picture Placeholder 12" descr="A group of people standing in front of a whiteboard&#10;&#10;Description automatically generated">
            <a:extLst>
              <a:ext uri="{FF2B5EF4-FFF2-40B4-BE49-F238E27FC236}">
                <a16:creationId xmlns:a16="http://schemas.microsoft.com/office/drawing/2014/main" id="{1F5A0AA3-5FD3-2188-3030-CFC86DAD93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34"/>
          <a:stretch/>
        </p:blipFill>
        <p:spPr>
          <a:xfrm>
            <a:off x="155576" y="158751"/>
            <a:ext cx="4104369" cy="6540498"/>
          </a:xfrm>
        </p:spPr>
      </p:pic>
    </p:spTree>
    <p:extLst>
      <p:ext uri="{BB962C8B-B14F-4D97-AF65-F5344CB8AC3E}">
        <p14:creationId xmlns:p14="http://schemas.microsoft.com/office/powerpoint/2010/main" val="55487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hlinkClick r:id="rId2"/>
            <a:extLst>
              <a:ext uri="{FF2B5EF4-FFF2-40B4-BE49-F238E27FC236}">
                <a16:creationId xmlns:a16="http://schemas.microsoft.com/office/drawing/2014/main" id="{02FC220C-9EAF-0A94-B3BF-987304F3BA29}"/>
              </a:ext>
            </a:extLst>
          </p:cNvPr>
          <p:cNvSpPr/>
          <p:nvPr/>
        </p:nvSpPr>
        <p:spPr>
          <a:xfrm>
            <a:off x="6719387" y="943654"/>
            <a:ext cx="2928286" cy="180890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B9EE470-7ED9-E3A7-8993-420DC46158A1}"/>
              </a:ext>
            </a:extLst>
          </p:cNvPr>
          <p:cNvSpPr txBox="1"/>
          <p:nvPr/>
        </p:nvSpPr>
        <p:spPr>
          <a:xfrm>
            <a:off x="483730" y="817849"/>
            <a:ext cx="87392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de-AT" sz="3000" b="1" err="1">
                <a:cs typeface="Arial"/>
              </a:rPr>
              <a:t>Our</a:t>
            </a:r>
          </a:p>
        </p:txBody>
      </p:sp>
      <p:sp>
        <p:nvSpPr>
          <p:cNvPr id="2" name="Textfeld 1">
            <a:hlinkClick r:id="rId2"/>
            <a:extLst>
              <a:ext uri="{FF2B5EF4-FFF2-40B4-BE49-F238E27FC236}">
                <a16:creationId xmlns:a16="http://schemas.microsoft.com/office/drawing/2014/main" id="{CC711DDA-1836-A58B-0CED-DEEBA08B3111}"/>
              </a:ext>
            </a:extLst>
          </p:cNvPr>
          <p:cNvSpPr txBox="1"/>
          <p:nvPr/>
        </p:nvSpPr>
        <p:spPr>
          <a:xfrm>
            <a:off x="7956179" y="5607896"/>
            <a:ext cx="400104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AT" sz="1500" b="1" dirty="0"/>
              <a:t>This </a:t>
            </a:r>
            <a:r>
              <a:rPr lang="de-AT" sz="1500" b="1" dirty="0" err="1"/>
              <a:t>is</a:t>
            </a:r>
            <a:r>
              <a:rPr lang="de-AT" sz="1500" b="1" dirty="0"/>
              <a:t> </a:t>
            </a:r>
            <a:r>
              <a:rPr lang="de-AT" sz="1500" b="1" dirty="0" err="1"/>
              <a:t>us</a:t>
            </a:r>
            <a:r>
              <a:rPr lang="de-AT" sz="1500" b="1" dirty="0"/>
              <a:t> − </a:t>
            </a:r>
            <a:br>
              <a:rPr lang="de-AT" sz="1500" b="1" dirty="0"/>
            </a:br>
            <a:r>
              <a:rPr lang="de-AT" sz="1500" b="1" dirty="0">
                <a:solidFill>
                  <a:schemeClr val="tx2"/>
                </a:solidFill>
              </a:rPr>
              <a:t>in 120 </a:t>
            </a:r>
            <a:r>
              <a:rPr lang="de-AT" sz="1500" b="1" dirty="0" err="1">
                <a:solidFill>
                  <a:schemeClr val="tx2"/>
                </a:solidFill>
              </a:rPr>
              <a:t>seconds</a:t>
            </a:r>
            <a:endParaRPr lang="de-AT" sz="1500" b="1" dirty="0">
              <a:solidFill>
                <a:schemeClr val="tx2"/>
              </a:solidFill>
            </a:endParaRPr>
          </a:p>
        </p:txBody>
      </p:sp>
      <p:pic>
        <p:nvPicPr>
          <p:cNvPr id="10" name="Grafik 9">
            <a:hlinkClick r:id="rId2"/>
            <a:extLst>
              <a:ext uri="{FF2B5EF4-FFF2-40B4-BE49-F238E27FC236}">
                <a16:creationId xmlns:a16="http://schemas.microsoft.com/office/drawing/2014/main" id="{96799FA1-9257-A5B5-72B8-5CA846FD1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772" y="5517271"/>
            <a:ext cx="697423" cy="697423"/>
          </a:xfrm>
          <a:prstGeom prst="rect">
            <a:avLst/>
          </a:prstGeom>
        </p:spPr>
      </p:pic>
      <p:sp>
        <p:nvSpPr>
          <p:cNvPr id="15" name="Rechteck: abgerundete Ecken 14">
            <a:hlinkClick r:id="rId2"/>
            <a:extLst>
              <a:ext uri="{FF2B5EF4-FFF2-40B4-BE49-F238E27FC236}">
                <a16:creationId xmlns:a16="http://schemas.microsoft.com/office/drawing/2014/main" id="{2056C4AF-2C48-5DFB-9CFF-AD5F1A73B07F}"/>
              </a:ext>
            </a:extLst>
          </p:cNvPr>
          <p:cNvSpPr/>
          <p:nvPr/>
        </p:nvSpPr>
        <p:spPr>
          <a:xfrm>
            <a:off x="1292319" y="2115329"/>
            <a:ext cx="2798795" cy="222052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16" name="Rechteck: abgerundete Ecken 15">
            <a:hlinkClick r:id="rId2"/>
            <a:extLst>
              <a:ext uri="{FF2B5EF4-FFF2-40B4-BE49-F238E27FC236}">
                <a16:creationId xmlns:a16="http://schemas.microsoft.com/office/drawing/2014/main" id="{7F1E7C69-A087-6631-4721-DBCC5C4AA2B3}"/>
              </a:ext>
            </a:extLst>
          </p:cNvPr>
          <p:cNvSpPr/>
          <p:nvPr/>
        </p:nvSpPr>
        <p:spPr>
          <a:xfrm>
            <a:off x="1809793" y="4481349"/>
            <a:ext cx="2662718" cy="172862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27B5B-8A05-D814-F0AA-FE3A4B9EEE10}"/>
              </a:ext>
            </a:extLst>
          </p:cNvPr>
          <p:cNvSpPr txBox="1"/>
          <p:nvPr/>
        </p:nvSpPr>
        <p:spPr>
          <a:xfrm>
            <a:off x="1440869" y="540849"/>
            <a:ext cx="23367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>
                <a:latin typeface="Breathing Rough"/>
              </a:rPr>
              <a:t>People</a:t>
            </a:r>
            <a:endParaRPr lang="en-US" sz="6000" dirty="0"/>
          </a:p>
        </p:txBody>
      </p:sp>
      <p:sp>
        <p:nvSpPr>
          <p:cNvPr id="4" name="Rechteck: abgerundete Ecken 3">
            <a:hlinkClick r:id="rId2"/>
            <a:extLst>
              <a:ext uri="{FF2B5EF4-FFF2-40B4-BE49-F238E27FC236}">
                <a16:creationId xmlns:a16="http://schemas.microsoft.com/office/drawing/2014/main" id="{D15A98E6-C599-5CDC-4698-758C3AB6F3F4}"/>
              </a:ext>
            </a:extLst>
          </p:cNvPr>
          <p:cNvSpPr/>
          <p:nvPr/>
        </p:nvSpPr>
        <p:spPr>
          <a:xfrm>
            <a:off x="6730143" y="2897883"/>
            <a:ext cx="4169537" cy="2305294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9" name="Rechteck: abgerundete Ecken 8">
            <a:hlinkClick r:id="rId2"/>
            <a:extLst>
              <a:ext uri="{FF2B5EF4-FFF2-40B4-BE49-F238E27FC236}">
                <a16:creationId xmlns:a16="http://schemas.microsoft.com/office/drawing/2014/main" id="{15495C71-DA71-1A62-6CF7-EEEC5EC002C5}"/>
              </a:ext>
            </a:extLst>
          </p:cNvPr>
          <p:cNvSpPr/>
          <p:nvPr/>
        </p:nvSpPr>
        <p:spPr>
          <a:xfrm rot="5400000" flipH="1" flipV="1">
            <a:off x="4736166" y="4363192"/>
            <a:ext cx="1730324" cy="1966637"/>
          </a:xfrm>
          <a:prstGeom prst="roundRect">
            <a:avLst>
              <a:gd name="adj" fmla="val 13858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17" name="Rechteck: abgerundete Ecken 16">
            <a:hlinkClick r:id="rId2"/>
            <a:extLst>
              <a:ext uri="{FF2B5EF4-FFF2-40B4-BE49-F238E27FC236}">
                <a16:creationId xmlns:a16="http://schemas.microsoft.com/office/drawing/2014/main" id="{CEF9714D-0A0D-2D92-79AD-DC3315EB3F6A}"/>
              </a:ext>
            </a:extLst>
          </p:cNvPr>
          <p:cNvSpPr/>
          <p:nvPr/>
        </p:nvSpPr>
        <p:spPr>
          <a:xfrm rot="10800000" flipH="1" flipV="1">
            <a:off x="4236612" y="1279515"/>
            <a:ext cx="2348034" cy="3052774"/>
          </a:xfrm>
          <a:prstGeom prst="roundRect">
            <a:avLst>
              <a:gd name="adj" fmla="val 13858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8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3E1801D-8218-367D-FF81-31E104D04341}"/>
              </a:ext>
            </a:extLst>
          </p:cNvPr>
          <p:cNvSpPr/>
          <p:nvPr/>
        </p:nvSpPr>
        <p:spPr>
          <a:xfrm>
            <a:off x="-2" y="167157"/>
            <a:ext cx="12192001" cy="6690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209418-CB2D-CD76-1E4B-D81CC7524F30}"/>
              </a:ext>
            </a:extLst>
          </p:cNvPr>
          <p:cNvSpPr/>
          <p:nvPr/>
        </p:nvSpPr>
        <p:spPr>
          <a:xfrm>
            <a:off x="0" y="0"/>
            <a:ext cx="1219200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90932C3-BAEF-54EA-7228-872DEACACE15}"/>
              </a:ext>
            </a:extLst>
          </p:cNvPr>
          <p:cNvSpPr/>
          <p:nvPr/>
        </p:nvSpPr>
        <p:spPr>
          <a:xfrm>
            <a:off x="1330326" y="2245885"/>
            <a:ext cx="4518406" cy="3742691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de-DE" sz="1450" b="1" err="1"/>
              <a:t>Production</a:t>
            </a:r>
            <a:r>
              <a:rPr lang="de-DE" sz="1450" b="1"/>
              <a:t> Industry </a:t>
            </a:r>
          </a:p>
          <a:p>
            <a:pPr>
              <a:spcBef>
                <a:spcPts val="300"/>
              </a:spcBef>
            </a:pP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ABB | ACO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Ahlstrom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AkzoNobel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Alcatel Lucent | Andritz | AVL | BASF | 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Bayer Material Science | BMW | Boehringer | Bosch | Bridgestone | Carlsberg | Coca-Cola | Constantia | Continental | Dacia Renault | Daiichi-Sankyo | DS Smith 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| DuPont | 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Egis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 | Ericsson | Evonik | Festo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Fortum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Foxconn | Fresenius | GE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Healthcare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General Electric | GlaxoSmithKline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Hauni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Head | Heineken | Heraeus | Hoffmann La-Roche | 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Klarwin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 | Knorr-Bremse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Kone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KraussMaffei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Lenzing | Magna | Mercedes Benz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Metso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Mitsubishi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Momentive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Neste Oil | Nokia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Nokian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Tyres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OMV 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Petrom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 | Orion | Panasonic | Pepsi | Philips | Richter | Sandvik | Sanofi-Aventis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Scandia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Shell | Siemens | SMS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Siemag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Stora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Enso  | STRABAG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Teleste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TMD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Friction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Tridonic | Unilever | UPM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Vacon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Valio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 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Velux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Versapak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Voith | Wacker Neuson | Wärtsilä | Wienerberger | ZF | Zwack</a:t>
            </a:r>
            <a:br>
              <a:rPr lang="de-DE" sz="1000">
                <a:solidFill>
                  <a:schemeClr val="bg1">
                    <a:lumMod val="50000"/>
                  </a:schemeClr>
                </a:solidFill>
              </a:rPr>
            </a:br>
            <a:endParaRPr lang="de-DE" sz="100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de-DE" sz="1450" b="1"/>
              <a:t>State-</a:t>
            </a:r>
            <a:r>
              <a:rPr lang="de-DE" sz="1450" b="1" err="1"/>
              <a:t>Owned</a:t>
            </a:r>
            <a:r>
              <a:rPr lang="de-DE" sz="1450" b="1"/>
              <a:t> Companies, Health </a:t>
            </a:r>
            <a:r>
              <a:rPr lang="de-DE" sz="1450" b="1" err="1"/>
              <a:t>Organizations</a:t>
            </a:r>
            <a:endParaRPr lang="de-DE" sz="1450" b="1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AKH Vienna General Hospital | Austrian Federal Computing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Centre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Austrian 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Federal Forests | Austrian Federal Theater | Austrian National Bank | Austrian 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Railways | Barmherzige Brüder | Energy Styria | Feibra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Finnish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Institute of 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Occupational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Health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Finnish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Railroads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Forest Ministry | GIZ | Holding Graz | Hospital Köln | ITSV | Linz AG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Maasstad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Ziekenhuis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 Magyar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Posta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Medical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Delta | NATO | Österreich Werbung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Posti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Finland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ProRail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Social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Security Institution | SUVA Swiss Insurance | Theater of Graz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Veikkaus</a:t>
            </a:r>
            <a:endParaRPr lang="de-DE" sz="9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C392156-C3C8-309D-7151-EA72A8E2CE73}"/>
              </a:ext>
            </a:extLst>
          </p:cNvPr>
          <p:cNvSpPr/>
          <p:nvPr/>
        </p:nvSpPr>
        <p:spPr>
          <a:xfrm>
            <a:off x="7066493" y="2245885"/>
            <a:ext cx="4533772" cy="394871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de-DE" sz="1450" b="1"/>
              <a:t>Retail and Service Industry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A1 Telekom Austria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Acredia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Insurance | Adobe | Airport Graz/Vienna | Allianz | Arvato Bertelsmann | .A.S.A. | </a:t>
            </a:r>
            <a:r>
              <a:rPr lang="de-DE" sz="1000">
                <a:solidFill>
                  <a:srgbClr val="7F7F7F"/>
                </a:solidFill>
                <a:latin typeface="Arial Nova Light" panose="020B0304020202020204" pitchFamily="34" charset="0"/>
              </a:rPr>
              <a:t>Austrian Airlines | Austrian 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Post | AVIS | Budget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Group BSC | BKS Bank | Budapest Bank/GE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Conwert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CSOB | D.A.S. Insurance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dm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drogerie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markt | Enel | E.ON | Erste Bank | Erste Group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Immorent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Finnair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Finnish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Fair Center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Finnish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Railroads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German Railway | GSK Stockmann | Helsinki OP Bank | HOPI | ING | Innogy | ISS | Joanneum Research | Kleine Zeitung | Klöckner | LOGICDATA | Metro Group | MOTIONDATA | Neuroth | NORDEA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OeEB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OeKB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One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/ 3 | Orange | OTP | Rabobank | Raiffeisen International | Randstad | REWE | Saubermacher | Sodexo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Styrian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Savings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Bank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Suntours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Trans-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Sped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 | T-Systems | Vodafone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Zurich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Group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endParaRPr lang="de-DE" sz="90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de-DE" sz="1450" b="1"/>
              <a:t>Public Administration, </a:t>
            </a:r>
            <a:r>
              <a:rPr lang="de-DE" sz="1450" b="1" err="1"/>
              <a:t>Universities</a:t>
            </a:r>
            <a:r>
              <a:rPr lang="de-DE" sz="1450" b="1"/>
              <a:t>, NPO &amp; NGO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Aalto University | Austrian Federal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Ministries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: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Agriculture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, </a:t>
            </a:r>
            <a:r>
              <a:rPr lang="de-DE" sz="1000">
                <a:solidFill>
                  <a:srgbClr val="7F7F7F"/>
                </a:solidFill>
                <a:latin typeface="Arial Nova Light" panose="020B0304020202020204" pitchFamily="34" charset="0"/>
              </a:rPr>
              <a:t>Culture, Education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, 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Environment, 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Finances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, Health, Internal Affairs, 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Social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Security | Caritas | Cities: Alkmaar, Graz, Helsinki, Linz, Rotterdam, Vienna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Euma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 European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Commission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European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Institutions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| EUSA | Graz University of Technology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Kemi-Tornio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University | Leiden University 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Provincial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-Governments: Berlin, Hamburg, Lower Austria, Salzburg, Styria, Upper Austria, Vorarlberg |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Romanian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Federal Ministry</a:t>
            </a:r>
            <a:b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</a:b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of Finance | University of Music Vienna | University of </a:t>
            </a:r>
            <a:r>
              <a:rPr lang="de-DE" sz="1000" b="0" i="0" u="none" strike="noStrike" err="1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Veterinary</a:t>
            </a:r>
            <a:r>
              <a:rPr lang="de-DE" sz="1000" b="0" i="0" u="none" strike="noStrike">
                <a:solidFill>
                  <a:srgbClr val="7F7F7F"/>
                </a:solidFill>
                <a:effectLst/>
                <a:latin typeface="Arial Nova Light" panose="020B0304020202020204" pitchFamily="34" charset="0"/>
              </a:rPr>
              <a:t> Medicine Vienna | Utrecht University | Vienna University of Economics and Business</a:t>
            </a:r>
            <a:endParaRPr lang="de-DE" sz="1000">
              <a:solidFill>
                <a:schemeClr val="bg1">
                  <a:lumMod val="50000"/>
                </a:schemeClr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1B39AAF-0093-D0F5-04E4-88C40C754B20}"/>
              </a:ext>
            </a:extLst>
          </p:cNvPr>
          <p:cNvCxnSpPr>
            <a:cxnSpLocks/>
          </p:cNvCxnSpPr>
          <p:nvPr/>
        </p:nvCxnSpPr>
        <p:spPr>
          <a:xfrm>
            <a:off x="926571" y="2333177"/>
            <a:ext cx="0" cy="375964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25EAD0D-ABEE-EC27-9FB8-7FF75BFB8E5C}"/>
              </a:ext>
            </a:extLst>
          </p:cNvPr>
          <p:cNvCxnSpPr>
            <a:cxnSpLocks/>
          </p:cNvCxnSpPr>
          <p:nvPr/>
        </p:nvCxnSpPr>
        <p:spPr>
          <a:xfrm>
            <a:off x="6652790" y="2333177"/>
            <a:ext cx="0" cy="375964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BE961590-B28C-FC99-D41A-55551A5BB247}"/>
              </a:ext>
            </a:extLst>
          </p:cNvPr>
          <p:cNvSpPr/>
          <p:nvPr/>
        </p:nvSpPr>
        <p:spPr>
          <a:xfrm>
            <a:off x="625475" y="2272569"/>
            <a:ext cx="626532" cy="626532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A02A226-749A-DF0F-9943-A4B98B933548}"/>
              </a:ext>
            </a:extLst>
          </p:cNvPr>
          <p:cNvSpPr/>
          <p:nvPr/>
        </p:nvSpPr>
        <p:spPr>
          <a:xfrm>
            <a:off x="625475" y="4465860"/>
            <a:ext cx="626532" cy="626532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1206FFC-89B9-2947-1DCA-B5222D5CA754}"/>
              </a:ext>
            </a:extLst>
          </p:cNvPr>
          <p:cNvSpPr/>
          <p:nvPr/>
        </p:nvSpPr>
        <p:spPr>
          <a:xfrm>
            <a:off x="6344815" y="2272569"/>
            <a:ext cx="626532" cy="626532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D75D61E-18D3-A219-8903-03F8BB4A3BBD}"/>
              </a:ext>
            </a:extLst>
          </p:cNvPr>
          <p:cNvSpPr/>
          <p:nvPr/>
        </p:nvSpPr>
        <p:spPr>
          <a:xfrm>
            <a:off x="6344815" y="4467319"/>
            <a:ext cx="626532" cy="626532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5344466-65FB-C6E7-DCC1-F180F542A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9175" y="4622555"/>
            <a:ext cx="468928" cy="27044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2DFEA95-BE9A-5351-AD59-F127A3C79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58" y="2439296"/>
            <a:ext cx="359112" cy="29635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B04A3C8-CBC4-AC3C-472F-8EF05C4585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683" y="4623378"/>
            <a:ext cx="310262" cy="33122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7DBA193-E79D-ECD6-E431-CD2C6AE920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4242" y="2454217"/>
            <a:ext cx="378208" cy="279546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A78EBC-BF0B-1FB4-45A2-648C666B858E}"/>
              </a:ext>
            </a:extLst>
          </p:cNvPr>
          <p:cNvSpPr txBox="1">
            <a:spLocks/>
          </p:cNvSpPr>
          <p:nvPr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 err="1"/>
              <a:t>integratedconsulting.</a:t>
            </a:r>
            <a:r>
              <a:rPr lang="de-AT" err="1"/>
              <a:t>ro</a:t>
            </a:r>
            <a:endParaRPr lang="de-AT" sz="80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ADF6B3-0F17-D3CC-5199-5CD5CF3B6BA4}"/>
              </a:ext>
            </a:extLst>
          </p:cNvPr>
          <p:cNvSpPr txBox="1">
            <a:spLocks/>
          </p:cNvSpPr>
          <p:nvPr/>
        </p:nvSpPr>
        <p:spPr>
          <a:xfrm>
            <a:off x="576377" y="686960"/>
            <a:ext cx="10982211" cy="59982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AT" sz="3000"/>
              <a:t>Our</a:t>
            </a:r>
            <a:br>
              <a:rPr lang="de-AT" sz="3000"/>
            </a:br>
            <a:r>
              <a:rPr lang="de-AT" sz="1500">
                <a:cs typeface="Arial"/>
              </a:rPr>
              <a:t>an </a:t>
            </a:r>
            <a:r>
              <a:rPr lang="de-AT" sz="1500" err="1">
                <a:cs typeface="Arial"/>
              </a:rPr>
              <a:t>excerpt</a:t>
            </a:r>
            <a:endParaRPr lang="en-US">
              <a:cs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ED263A-A4E6-D85F-B148-7FEF9EDA6A3D}"/>
              </a:ext>
            </a:extLst>
          </p:cNvPr>
          <p:cNvSpPr txBox="1"/>
          <p:nvPr/>
        </p:nvSpPr>
        <p:spPr>
          <a:xfrm>
            <a:off x="1454056" y="554373"/>
            <a:ext cx="320879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de-AT" sz="6000" err="1">
                <a:latin typeface="Breathing Solid"/>
              </a:rPr>
              <a:t>clients</a:t>
            </a:r>
            <a:endParaRPr lang="de-AT" sz="6000">
              <a:latin typeface="Breathing Solid" pitchFamily="50" charset="0"/>
            </a:endParaRPr>
          </a:p>
        </p:txBody>
      </p:sp>
      <p:pic>
        <p:nvPicPr>
          <p:cNvPr id="12" name="Grafik 11" descr="Ein Bild, das Text, Screenshot, Schrift, Logo enthält.&#10;&#10;Automatisch generierte Beschreibung">
            <a:extLst>
              <a:ext uri="{FF2B5EF4-FFF2-40B4-BE49-F238E27FC236}">
                <a16:creationId xmlns:a16="http://schemas.microsoft.com/office/drawing/2014/main" id="{D9D94587-5ED9-8BC6-BC6D-4BFCD31387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718" y="592857"/>
            <a:ext cx="1435831" cy="7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369224B-CD41-17E8-AAE8-9107F6B51027}"/>
              </a:ext>
            </a:extLst>
          </p:cNvPr>
          <p:cNvSpPr/>
          <p:nvPr/>
        </p:nvSpPr>
        <p:spPr>
          <a:xfrm>
            <a:off x="5196875" y="288099"/>
            <a:ext cx="1390389" cy="56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EEC0505-14D7-84FC-0DF4-EE143DD2A6A8}"/>
              </a:ext>
            </a:extLst>
          </p:cNvPr>
          <p:cNvSpPr/>
          <p:nvPr/>
        </p:nvSpPr>
        <p:spPr>
          <a:xfrm>
            <a:off x="-2166" y="0"/>
            <a:ext cx="685916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9256F64-0CAD-6614-2A42-A23883E93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78493"/>
            <a:ext cx="1012537" cy="9098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D865EE5-6518-3A0A-22E2-F8A8CADC5E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375" y="998482"/>
            <a:ext cx="6304794" cy="547612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7243C9A-4354-D4D4-1681-5EDE48C74339}"/>
              </a:ext>
            </a:extLst>
          </p:cNvPr>
          <p:cNvSpPr/>
          <p:nvPr/>
        </p:nvSpPr>
        <p:spPr>
          <a:xfrm>
            <a:off x="6857000" y="0"/>
            <a:ext cx="5360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C5F785-2390-34DA-123F-13DC2063A363}"/>
              </a:ext>
            </a:extLst>
          </p:cNvPr>
          <p:cNvSpPr txBox="1"/>
          <p:nvPr/>
        </p:nvSpPr>
        <p:spPr>
          <a:xfrm>
            <a:off x="7710085" y="3173850"/>
            <a:ext cx="445651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altLang="de-DE" sz="6500" b="1">
                <a:latin typeface="+mj-lt"/>
              </a:rPr>
              <a:t>Make an</a:t>
            </a:r>
            <a:br>
              <a:rPr lang="en-US" altLang="de-DE" sz="6500" b="1">
                <a:latin typeface="+mj-lt"/>
              </a:rPr>
            </a:br>
            <a:r>
              <a:rPr lang="en-US" altLang="de-DE" sz="6500" b="1">
                <a:latin typeface="+mj-lt"/>
              </a:rPr>
              <a:t>Impact.</a:t>
            </a:r>
            <a:endParaRPr lang="de-AT" sz="6500" b="1">
              <a:latin typeface="+mj-lt"/>
            </a:endParaRP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1FE9334-C2B5-6055-D13C-E63203D5E233}"/>
              </a:ext>
            </a:extLst>
          </p:cNvPr>
          <p:cNvSpPr txBox="1">
            <a:spLocks/>
          </p:cNvSpPr>
          <p:nvPr/>
        </p:nvSpPr>
        <p:spPr>
          <a:xfrm>
            <a:off x="7760886" y="5026196"/>
            <a:ext cx="300871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2000" err="1">
                <a:solidFill>
                  <a:schemeClr val="tx1"/>
                </a:solidFill>
              </a:rPr>
              <a:t>integratedconsulting.ro</a:t>
            </a:r>
            <a:endParaRPr lang="de-AT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22167"/>
      </p:ext>
    </p:extLst>
  </p:cSld>
  <p:clrMapOvr>
    <a:masterClrMapping/>
  </p:clrMapOvr>
</p:sld>
</file>

<file path=ppt/theme/theme1.xml><?xml version="1.0" encoding="utf-8"?>
<a:theme xmlns:a="http://schemas.openxmlformats.org/drawingml/2006/main" name="ICG">
  <a:themeElements>
    <a:clrScheme name="ICG">
      <a:dk1>
        <a:sysClr val="windowText" lastClr="000000"/>
      </a:dk1>
      <a:lt1>
        <a:sysClr val="window" lastClr="FFFFFF"/>
      </a:lt1>
      <a:dk2>
        <a:srgbClr val="00B4BF"/>
      </a:dk2>
      <a:lt2>
        <a:srgbClr val="EB6941"/>
      </a:lt2>
      <a:accent1>
        <a:srgbClr val="785AA0"/>
      </a:accent1>
      <a:accent2>
        <a:srgbClr val="96C369"/>
      </a:accent2>
      <a:accent3>
        <a:srgbClr val="A5AACD"/>
      </a:accent3>
      <a:accent4>
        <a:srgbClr val="FFCD00"/>
      </a:accent4>
      <a:accent5>
        <a:srgbClr val="A08250"/>
      </a:accent5>
      <a:accent6>
        <a:srgbClr val="FF0000"/>
      </a:accent6>
      <a:hlink>
        <a:srgbClr val="00B4C3"/>
      </a:hlink>
      <a:folHlink>
        <a:srgbClr val="785A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sz="11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.potx" id="{FDA25C37-8AB4-4297-B959-A123D08EFD72}" vid="{AD84BD47-F6A4-43D0-BD57-C9ACC14B803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86A93DCCEEF428D9FE6D0DFE32DD3" ma:contentTypeVersion="4" ma:contentTypeDescription="Create a new document." ma:contentTypeScope="" ma:versionID="745381b8f1cf132b23e1565204fcb31b">
  <xsd:schema xmlns:xsd="http://www.w3.org/2001/XMLSchema" xmlns:xs="http://www.w3.org/2001/XMLSchema" xmlns:p="http://schemas.microsoft.com/office/2006/metadata/properties" xmlns:ns1="http://schemas.microsoft.com/sharepoint/v3" xmlns:ns2="7e3d2679-5e3c-4207-9d24-e39e83f58c8d" xmlns:ns3="2b5294ac-4aff-4a11-a550-7fd94f061adc" xmlns:ns4="fbdbc01e-dfc8-46ae-851a-125ff2fb6cd9" targetNamespace="http://schemas.microsoft.com/office/2006/metadata/properties" ma:root="true" ma:fieldsID="936c52b3b9a378768b7a0f10294db304" ns1:_="" ns2:_="" ns3:_="" ns4:_="">
    <xsd:import namespace="http://schemas.microsoft.com/sharepoint/v3"/>
    <xsd:import namespace="7e3d2679-5e3c-4207-9d24-e39e83f58c8d"/>
    <xsd:import namespace="2b5294ac-4aff-4a11-a550-7fd94f061adc"/>
    <xsd:import namespace="fbdbc01e-dfc8-46ae-851a-125ff2fb6cd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3:TaxKeywordTaxHTField" minOccurs="0"/>
                <xsd:element ref="ns2:TaxCatchAll" minOccurs="0"/>
                <xsd:element ref="ns1:Languag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anguage" ma:index="16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Bulgar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Hungarian"/>
              <xsd:enumeration value="Italian"/>
              <xsd:enumeration value="Latvian"/>
              <xsd:enumeration value="Lithuanian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urkish"/>
              <xsd:enumeration value="Ukrainia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d2679-5e3c-4207-9d24-e39e83f58c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description="" ma:hidden="true" ma:list="{5dedf59b-4c08-4a11-9c66-f6c65859bd8d}" ma:internalName="TaxCatchAll" ma:showField="CatchAllData" ma:web="7e3d2679-5e3c-4207-9d24-e39e83f58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294ac-4aff-4a11-a550-7fd94f061ad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16ebb2d2-d530-4b84-8d07-e54be311af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bc01e-dfc8-46ae-851a-125ff2fb6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3d2679-5e3c-4207-9d24-e39e83f58c8d" xsi:nil="true"/>
    <TaxKeywordTaxHTField xmlns="2b5294ac-4aff-4a11-a550-7fd94f061adc">
      <Terms xmlns="http://schemas.microsoft.com/office/infopath/2007/PartnerControls"/>
    </TaxKeywordTaxHTField>
    <Language xmlns="http://schemas.microsoft.com/sharepoint/v3">English</Language>
    <_dlc_DocId xmlns="7e3d2679-5e3c-4207-9d24-e39e83f58c8d">ICGRO-37145133-1176</_dlc_DocId>
    <_dlc_DocIdUrl xmlns="7e3d2679-5e3c-4207-9d24-e39e83f58c8d">
      <Url>https://icg.sharepoint.com/sites/RO/AQS/_layouts/15/DocIdRedir.aspx?ID=ICGRO-37145133-1176</Url>
      <Description>ICGRO-37145133-1176</Description>
    </_dlc_DocIdUrl>
  </documentManagement>
</p:properties>
</file>

<file path=customXml/itemProps1.xml><?xml version="1.0" encoding="utf-8"?>
<ds:datastoreItem xmlns:ds="http://schemas.openxmlformats.org/officeDocument/2006/customXml" ds:itemID="{58A78E6F-3C84-406B-945B-10E7E585D5B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E616A9E-18C4-4067-B7C9-EACCE0EE38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3d2679-5e3c-4207-9d24-e39e83f58c8d"/>
    <ds:schemaRef ds:uri="2b5294ac-4aff-4a11-a550-7fd94f061adc"/>
    <ds:schemaRef ds:uri="fbdbc01e-dfc8-46ae-851a-125ff2fb6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F446DE-AF37-4942-B026-4D431E53BAC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F64B81-9D91-47A6-981C-AEF3B01CCA61}">
  <ds:schemaRefs>
    <ds:schemaRef ds:uri="http://purl.org/dc/elements/1.1/"/>
    <ds:schemaRef ds:uri="http://purl.org/dc/terms/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  <ds:schemaRef ds:uri="http://schemas.microsoft.com/office/2006/documentManagement/types"/>
    <ds:schemaRef ds:uri="2b5294ac-4aff-4a11-a550-7fd94f061adc"/>
    <ds:schemaRef ds:uri="7e3d2679-5e3c-4207-9d24-e39e83f58c8d"/>
    <ds:schemaRef ds:uri="http://schemas.microsoft.com/office/infopath/2007/PartnerControls"/>
    <ds:schemaRef ds:uri="http://schemas.openxmlformats.org/package/2006/metadata/core-properties"/>
    <ds:schemaRef ds:uri="fbdbc01e-dfc8-46ae-851a-125ff2fb6c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</Template>
  <TotalTime>2480</TotalTime>
  <Words>788</Words>
  <Application>Microsoft Macintosh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Nova Light</vt:lpstr>
      <vt:lpstr>Breathing Rough</vt:lpstr>
      <vt:lpstr>Breathing Solid</vt:lpstr>
      <vt:lpstr>Calibri</vt:lpstr>
      <vt:lpstr>Courier New</vt:lpstr>
      <vt:lpstr>Symbol</vt:lpstr>
      <vt:lpstr>ICG</vt:lpstr>
      <vt:lpstr> Design Thinking</vt:lpstr>
      <vt:lpstr>DESIGN THINKING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Gabi Frankl</dc:creator>
  <cp:lastModifiedBy>Mihai SVASTA / ICG Integrated Consulting Group Romania</cp:lastModifiedBy>
  <cp:revision>16</cp:revision>
  <dcterms:created xsi:type="dcterms:W3CDTF">2022-11-21T11:52:05Z</dcterms:created>
  <dcterms:modified xsi:type="dcterms:W3CDTF">2023-10-04T12:47:53Z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0x010100CF686A93DCCEEF428D9FE6D0DFE32DD3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_dlc_DocIdItemGuid">
    <vt:lpwstr>43b2d901-ec6d-4b3f-9cfc-6ca3fab945fa</vt:lpwstr>
  </property>
</Properties>
</file>